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 id="2147483848" r:id="rId2"/>
  </p:sldMasterIdLst>
  <p:notesMasterIdLst>
    <p:notesMasterId r:id="rId59"/>
  </p:notesMasterIdLst>
  <p:sldIdLst>
    <p:sldId id="256" r:id="rId3"/>
    <p:sldId id="307" r:id="rId4"/>
    <p:sldId id="290" r:id="rId5"/>
    <p:sldId id="294" r:id="rId6"/>
    <p:sldId id="310" r:id="rId7"/>
    <p:sldId id="314" r:id="rId8"/>
    <p:sldId id="312" r:id="rId9"/>
    <p:sldId id="313" r:id="rId10"/>
    <p:sldId id="315" r:id="rId11"/>
    <p:sldId id="292" r:id="rId12"/>
    <p:sldId id="263" r:id="rId13"/>
    <p:sldId id="267" r:id="rId14"/>
    <p:sldId id="268" r:id="rId15"/>
    <p:sldId id="269" r:id="rId16"/>
    <p:sldId id="270" r:id="rId17"/>
    <p:sldId id="260" r:id="rId18"/>
    <p:sldId id="264" r:id="rId19"/>
    <p:sldId id="265" r:id="rId20"/>
    <p:sldId id="272" r:id="rId21"/>
    <p:sldId id="275" r:id="rId22"/>
    <p:sldId id="273" r:id="rId23"/>
    <p:sldId id="274" r:id="rId24"/>
    <p:sldId id="276" r:id="rId25"/>
    <p:sldId id="266" r:id="rId26"/>
    <p:sldId id="316" r:id="rId27"/>
    <p:sldId id="285" r:id="rId28"/>
    <p:sldId id="286" r:id="rId29"/>
    <p:sldId id="283" r:id="rId30"/>
    <p:sldId id="284" r:id="rId31"/>
    <p:sldId id="288" r:id="rId32"/>
    <p:sldId id="293" r:id="rId33"/>
    <p:sldId id="318" r:id="rId34"/>
    <p:sldId id="317" r:id="rId35"/>
    <p:sldId id="319" r:id="rId36"/>
    <p:sldId id="309" r:id="rId37"/>
    <p:sldId id="295" r:id="rId38"/>
    <p:sldId id="296" r:id="rId39"/>
    <p:sldId id="297" r:id="rId40"/>
    <p:sldId id="298" r:id="rId41"/>
    <p:sldId id="299" r:id="rId42"/>
    <p:sldId id="300" r:id="rId43"/>
    <p:sldId id="301" r:id="rId44"/>
    <p:sldId id="302" r:id="rId45"/>
    <p:sldId id="304" r:id="rId46"/>
    <p:sldId id="306" r:id="rId47"/>
    <p:sldId id="305" r:id="rId48"/>
    <p:sldId id="321" r:id="rId49"/>
    <p:sldId id="322" r:id="rId50"/>
    <p:sldId id="323" r:id="rId51"/>
    <p:sldId id="324" r:id="rId52"/>
    <p:sldId id="325" r:id="rId53"/>
    <p:sldId id="326" r:id="rId54"/>
    <p:sldId id="327" r:id="rId55"/>
    <p:sldId id="308" r:id="rId56"/>
    <p:sldId id="278" r:id="rId57"/>
    <p:sldId id="27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9" autoAdjust="0"/>
    <p:restoredTop sz="83703" autoAdjust="0"/>
  </p:normalViewPr>
  <p:slideViewPr>
    <p:cSldViewPr snapToGrid="0" showGuides="1">
      <p:cViewPr varScale="1">
        <p:scale>
          <a:sx n="76" d="100"/>
          <a:sy n="76" d="100"/>
        </p:scale>
        <p:origin x="408"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90326-70B0-4A19-9E16-6BBC51FAAE96}" type="doc">
      <dgm:prSet loTypeId="urn:microsoft.com/office/officeart/2005/8/layout/process1" loCatId="process" qsTypeId="urn:microsoft.com/office/officeart/2005/8/quickstyle/simple1" qsCatId="simple" csTypeId="urn:microsoft.com/office/officeart/2005/8/colors/accent1_2" csCatId="accent1" phldr="1"/>
      <dgm:spPr/>
    </dgm:pt>
    <dgm:pt modelId="{82DA909D-EFE2-46E5-BC9E-5553290CD807}">
      <dgm:prSet phldrT="[Text]" custT="1"/>
      <dgm:spPr/>
      <dgm:t>
        <a:bodyPr/>
        <a:lstStyle/>
        <a:p>
          <a:r>
            <a:rPr lang="en-US" sz="2000" dirty="0" smtClean="0"/>
            <a:t>Collection</a:t>
          </a:r>
          <a:endParaRPr lang="en-US" sz="2000" dirty="0"/>
        </a:p>
      </dgm:t>
    </dgm:pt>
    <dgm:pt modelId="{286C0479-AF93-4306-8BC2-ADAABBC8608F}" type="parTrans" cxnId="{B21E61CA-C233-48F3-8617-8DA0F85F6C98}">
      <dgm:prSet/>
      <dgm:spPr/>
      <dgm:t>
        <a:bodyPr/>
        <a:lstStyle/>
        <a:p>
          <a:endParaRPr lang="en-US" sz="3600"/>
        </a:p>
      </dgm:t>
    </dgm:pt>
    <dgm:pt modelId="{C878CE7B-8107-40B4-9463-3294560C96D4}" type="sibTrans" cxnId="{B21E61CA-C233-48F3-8617-8DA0F85F6C98}">
      <dgm:prSet custT="1"/>
      <dgm:spPr/>
      <dgm:t>
        <a:bodyPr/>
        <a:lstStyle/>
        <a:p>
          <a:endParaRPr lang="en-US" sz="1400"/>
        </a:p>
      </dgm:t>
    </dgm:pt>
    <dgm:pt modelId="{AE41CFC4-00C7-4837-996E-89735B7D776A}">
      <dgm:prSet phldrT="[Text]" custT="1"/>
      <dgm:spPr>
        <a:solidFill>
          <a:schemeClr val="accent2"/>
        </a:solidFill>
      </dgm:spPr>
      <dgm:t>
        <a:bodyPr/>
        <a:lstStyle/>
        <a:p>
          <a:r>
            <a:rPr lang="en-US" sz="2000" dirty="0" smtClean="0"/>
            <a:t>Conversion</a:t>
          </a:r>
          <a:endParaRPr lang="en-US" sz="2000" dirty="0"/>
        </a:p>
      </dgm:t>
    </dgm:pt>
    <dgm:pt modelId="{E6247397-F263-4208-BB18-F40937AAD970}" type="parTrans" cxnId="{22F4146B-19AC-4BBD-A29C-446263D67E18}">
      <dgm:prSet/>
      <dgm:spPr/>
      <dgm:t>
        <a:bodyPr/>
        <a:lstStyle/>
        <a:p>
          <a:endParaRPr lang="en-US" sz="3600"/>
        </a:p>
      </dgm:t>
    </dgm:pt>
    <dgm:pt modelId="{7FB54CF9-7DBB-46D4-8FD9-E144D239AFFB}" type="sibTrans" cxnId="{22F4146B-19AC-4BBD-A29C-446263D67E18}">
      <dgm:prSet custT="1"/>
      <dgm:spPr/>
      <dgm:t>
        <a:bodyPr/>
        <a:lstStyle/>
        <a:p>
          <a:endParaRPr lang="en-US" sz="1400"/>
        </a:p>
      </dgm:t>
    </dgm:pt>
    <dgm:pt modelId="{6E1FC926-DF8C-460B-B8BD-BA3BD1C12349}">
      <dgm:prSet phldrT="[Text]" custT="1"/>
      <dgm:spPr>
        <a:solidFill>
          <a:schemeClr val="accent6">
            <a:lumMod val="75000"/>
          </a:schemeClr>
        </a:solidFill>
      </dgm:spPr>
      <dgm:t>
        <a:bodyPr/>
        <a:lstStyle/>
        <a:p>
          <a:r>
            <a:rPr lang="en-US" sz="2000" dirty="0" smtClean="0"/>
            <a:t>Processing/</a:t>
          </a:r>
          <a:br>
            <a:rPr lang="en-US" sz="2000" dirty="0" smtClean="0"/>
          </a:br>
          <a:r>
            <a:rPr lang="en-US" sz="2000" dirty="0" smtClean="0"/>
            <a:t>Assessment</a:t>
          </a:r>
          <a:endParaRPr lang="en-US" sz="2000" dirty="0"/>
        </a:p>
      </dgm:t>
    </dgm:pt>
    <dgm:pt modelId="{B62EECA2-6A55-4A91-9CA5-7F79E78A22B7}" type="parTrans" cxnId="{D98AACEB-1C44-472D-B4C6-7F10E4FC5754}">
      <dgm:prSet/>
      <dgm:spPr/>
      <dgm:t>
        <a:bodyPr/>
        <a:lstStyle/>
        <a:p>
          <a:endParaRPr lang="en-US" sz="3600"/>
        </a:p>
      </dgm:t>
    </dgm:pt>
    <dgm:pt modelId="{0B8F27A6-1607-4F72-8374-23EFC0E283DC}" type="sibTrans" cxnId="{D98AACEB-1C44-472D-B4C6-7F10E4FC5754}">
      <dgm:prSet custT="1"/>
      <dgm:spPr/>
      <dgm:t>
        <a:bodyPr/>
        <a:lstStyle/>
        <a:p>
          <a:endParaRPr lang="en-US" sz="1400"/>
        </a:p>
      </dgm:t>
    </dgm:pt>
    <dgm:pt modelId="{B794B00F-EAFE-4EE4-89B3-CE615EF98089}">
      <dgm:prSet phldrT="[Text]" custT="1"/>
      <dgm:spPr>
        <a:solidFill>
          <a:schemeClr val="tx1">
            <a:lumMod val="65000"/>
          </a:schemeClr>
        </a:solidFill>
      </dgm:spPr>
      <dgm:t>
        <a:bodyPr/>
        <a:lstStyle/>
        <a:p>
          <a:r>
            <a:rPr lang="en-US" sz="2000" dirty="0" smtClean="0"/>
            <a:t>Reporting</a:t>
          </a:r>
          <a:endParaRPr lang="en-US" sz="2000" dirty="0"/>
        </a:p>
      </dgm:t>
    </dgm:pt>
    <dgm:pt modelId="{24C27147-C980-481D-9A61-D81FC5A2FB0E}" type="parTrans" cxnId="{89CBF643-FC6E-4CD7-83FB-09A60233DDF1}">
      <dgm:prSet/>
      <dgm:spPr/>
      <dgm:t>
        <a:bodyPr/>
        <a:lstStyle/>
        <a:p>
          <a:endParaRPr lang="en-US" sz="3600"/>
        </a:p>
      </dgm:t>
    </dgm:pt>
    <dgm:pt modelId="{94EE6DD1-504A-41C0-A5A8-133370F09F20}" type="sibTrans" cxnId="{89CBF643-FC6E-4CD7-83FB-09A60233DDF1}">
      <dgm:prSet custT="1"/>
      <dgm:spPr/>
      <dgm:t>
        <a:bodyPr/>
        <a:lstStyle/>
        <a:p>
          <a:endParaRPr lang="en-US" sz="1400"/>
        </a:p>
      </dgm:t>
    </dgm:pt>
    <dgm:pt modelId="{7AF8E059-F455-483F-B052-0A9C9B8DE8A5}">
      <dgm:prSet phldrT="[Text]" custT="1"/>
      <dgm:spPr>
        <a:solidFill>
          <a:schemeClr val="accent4">
            <a:lumMod val="75000"/>
          </a:schemeClr>
        </a:solidFill>
      </dgm:spPr>
      <dgm:t>
        <a:bodyPr/>
        <a:lstStyle/>
        <a:p>
          <a:r>
            <a:rPr lang="en-US" sz="2000" dirty="0" smtClean="0"/>
            <a:t>Aggregating &amp; Delivery</a:t>
          </a:r>
          <a:endParaRPr lang="en-US" sz="2000" dirty="0"/>
        </a:p>
      </dgm:t>
    </dgm:pt>
    <dgm:pt modelId="{868B0A82-E732-4755-9341-D108AA8AC1C3}" type="parTrans" cxnId="{AF3FFACC-79B7-40AB-9AEE-97F63D3E4E18}">
      <dgm:prSet/>
      <dgm:spPr/>
      <dgm:t>
        <a:bodyPr/>
        <a:lstStyle/>
        <a:p>
          <a:endParaRPr lang="en-US" sz="3600"/>
        </a:p>
      </dgm:t>
    </dgm:pt>
    <dgm:pt modelId="{FDD5BE03-7518-4961-86C9-2079238129C0}" type="sibTrans" cxnId="{AF3FFACC-79B7-40AB-9AEE-97F63D3E4E18}">
      <dgm:prSet/>
      <dgm:spPr/>
      <dgm:t>
        <a:bodyPr/>
        <a:lstStyle/>
        <a:p>
          <a:endParaRPr lang="en-US" sz="3600"/>
        </a:p>
      </dgm:t>
    </dgm:pt>
    <dgm:pt modelId="{9A215A33-BCD8-4380-B528-8A80446D3935}" type="pres">
      <dgm:prSet presAssocID="{4D890326-70B0-4A19-9E16-6BBC51FAAE96}" presName="Name0" presStyleCnt="0">
        <dgm:presLayoutVars>
          <dgm:dir/>
          <dgm:resizeHandles val="exact"/>
        </dgm:presLayoutVars>
      </dgm:prSet>
      <dgm:spPr/>
    </dgm:pt>
    <dgm:pt modelId="{D1EDC839-F43D-4428-A4A8-AFDCF118A855}" type="pres">
      <dgm:prSet presAssocID="{82DA909D-EFE2-46E5-BC9E-5553290CD807}" presName="node" presStyleLbl="node1" presStyleIdx="0" presStyleCnt="5">
        <dgm:presLayoutVars>
          <dgm:bulletEnabled val="1"/>
        </dgm:presLayoutVars>
      </dgm:prSet>
      <dgm:spPr/>
      <dgm:t>
        <a:bodyPr/>
        <a:lstStyle/>
        <a:p>
          <a:endParaRPr lang="en-US"/>
        </a:p>
      </dgm:t>
    </dgm:pt>
    <dgm:pt modelId="{FDE3CEBA-7208-4F7B-B53A-B85AE6FDE8AB}" type="pres">
      <dgm:prSet presAssocID="{C878CE7B-8107-40B4-9463-3294560C96D4}" presName="sibTrans" presStyleLbl="sibTrans2D1" presStyleIdx="0" presStyleCnt="4"/>
      <dgm:spPr/>
      <dgm:t>
        <a:bodyPr/>
        <a:lstStyle/>
        <a:p>
          <a:endParaRPr lang="en-US"/>
        </a:p>
      </dgm:t>
    </dgm:pt>
    <dgm:pt modelId="{F83F4AEF-747E-4D47-8759-4B78B45BB751}" type="pres">
      <dgm:prSet presAssocID="{C878CE7B-8107-40B4-9463-3294560C96D4}" presName="connectorText" presStyleLbl="sibTrans2D1" presStyleIdx="0" presStyleCnt="4"/>
      <dgm:spPr/>
      <dgm:t>
        <a:bodyPr/>
        <a:lstStyle/>
        <a:p>
          <a:endParaRPr lang="en-US"/>
        </a:p>
      </dgm:t>
    </dgm:pt>
    <dgm:pt modelId="{64E078AE-ED39-4310-A607-D674637A516D}" type="pres">
      <dgm:prSet presAssocID="{AE41CFC4-00C7-4837-996E-89735B7D776A}" presName="node" presStyleLbl="node1" presStyleIdx="1" presStyleCnt="5">
        <dgm:presLayoutVars>
          <dgm:bulletEnabled val="1"/>
        </dgm:presLayoutVars>
      </dgm:prSet>
      <dgm:spPr/>
      <dgm:t>
        <a:bodyPr/>
        <a:lstStyle/>
        <a:p>
          <a:endParaRPr lang="en-US"/>
        </a:p>
      </dgm:t>
    </dgm:pt>
    <dgm:pt modelId="{BEE33F43-DAA4-4DDB-B459-7B743576F943}" type="pres">
      <dgm:prSet presAssocID="{7FB54CF9-7DBB-46D4-8FD9-E144D239AFFB}" presName="sibTrans" presStyleLbl="sibTrans2D1" presStyleIdx="1" presStyleCnt="4"/>
      <dgm:spPr/>
      <dgm:t>
        <a:bodyPr/>
        <a:lstStyle/>
        <a:p>
          <a:endParaRPr lang="en-US"/>
        </a:p>
      </dgm:t>
    </dgm:pt>
    <dgm:pt modelId="{16242DD9-0FD5-466B-96A3-A9BEE7CC6F61}" type="pres">
      <dgm:prSet presAssocID="{7FB54CF9-7DBB-46D4-8FD9-E144D239AFFB}" presName="connectorText" presStyleLbl="sibTrans2D1" presStyleIdx="1" presStyleCnt="4"/>
      <dgm:spPr/>
      <dgm:t>
        <a:bodyPr/>
        <a:lstStyle/>
        <a:p>
          <a:endParaRPr lang="en-US"/>
        </a:p>
      </dgm:t>
    </dgm:pt>
    <dgm:pt modelId="{5C069264-079E-46EA-BE28-E0ADC23C16B7}" type="pres">
      <dgm:prSet presAssocID="{6E1FC926-DF8C-460B-B8BD-BA3BD1C12349}" presName="node" presStyleLbl="node1" presStyleIdx="2" presStyleCnt="5">
        <dgm:presLayoutVars>
          <dgm:bulletEnabled val="1"/>
        </dgm:presLayoutVars>
      </dgm:prSet>
      <dgm:spPr/>
      <dgm:t>
        <a:bodyPr/>
        <a:lstStyle/>
        <a:p>
          <a:endParaRPr lang="en-US"/>
        </a:p>
      </dgm:t>
    </dgm:pt>
    <dgm:pt modelId="{14DE20DB-BA9F-41DF-AF8B-2DCA0EE91E99}" type="pres">
      <dgm:prSet presAssocID="{0B8F27A6-1607-4F72-8374-23EFC0E283DC}" presName="sibTrans" presStyleLbl="sibTrans2D1" presStyleIdx="2" presStyleCnt="4"/>
      <dgm:spPr/>
      <dgm:t>
        <a:bodyPr/>
        <a:lstStyle/>
        <a:p>
          <a:endParaRPr lang="en-US"/>
        </a:p>
      </dgm:t>
    </dgm:pt>
    <dgm:pt modelId="{2C1EB397-D91D-487D-98D1-03AC395F3151}" type="pres">
      <dgm:prSet presAssocID="{0B8F27A6-1607-4F72-8374-23EFC0E283DC}" presName="connectorText" presStyleLbl="sibTrans2D1" presStyleIdx="2" presStyleCnt="4"/>
      <dgm:spPr/>
      <dgm:t>
        <a:bodyPr/>
        <a:lstStyle/>
        <a:p>
          <a:endParaRPr lang="en-US"/>
        </a:p>
      </dgm:t>
    </dgm:pt>
    <dgm:pt modelId="{0C91558A-2EB5-4C7E-9C76-3BE46316EE9A}" type="pres">
      <dgm:prSet presAssocID="{B794B00F-EAFE-4EE4-89B3-CE615EF98089}" presName="node" presStyleLbl="node1" presStyleIdx="3" presStyleCnt="5">
        <dgm:presLayoutVars>
          <dgm:bulletEnabled val="1"/>
        </dgm:presLayoutVars>
      </dgm:prSet>
      <dgm:spPr/>
      <dgm:t>
        <a:bodyPr/>
        <a:lstStyle/>
        <a:p>
          <a:endParaRPr lang="en-US"/>
        </a:p>
      </dgm:t>
    </dgm:pt>
    <dgm:pt modelId="{FBFEB0B1-8DDF-4BFE-9395-A0DFD8E4BB3A}" type="pres">
      <dgm:prSet presAssocID="{94EE6DD1-504A-41C0-A5A8-133370F09F20}" presName="sibTrans" presStyleLbl="sibTrans2D1" presStyleIdx="3" presStyleCnt="4"/>
      <dgm:spPr/>
      <dgm:t>
        <a:bodyPr/>
        <a:lstStyle/>
        <a:p>
          <a:endParaRPr lang="en-US"/>
        </a:p>
      </dgm:t>
    </dgm:pt>
    <dgm:pt modelId="{8E97BD1E-0A4F-4482-AF4A-2BFF0F09D629}" type="pres">
      <dgm:prSet presAssocID="{94EE6DD1-504A-41C0-A5A8-133370F09F20}" presName="connectorText" presStyleLbl="sibTrans2D1" presStyleIdx="3" presStyleCnt="4"/>
      <dgm:spPr/>
      <dgm:t>
        <a:bodyPr/>
        <a:lstStyle/>
        <a:p>
          <a:endParaRPr lang="en-US"/>
        </a:p>
      </dgm:t>
    </dgm:pt>
    <dgm:pt modelId="{CD717E80-DB89-4108-9949-EE1BCC946256}" type="pres">
      <dgm:prSet presAssocID="{7AF8E059-F455-483F-B052-0A9C9B8DE8A5}" presName="node" presStyleLbl="node1" presStyleIdx="4" presStyleCnt="5">
        <dgm:presLayoutVars>
          <dgm:bulletEnabled val="1"/>
        </dgm:presLayoutVars>
      </dgm:prSet>
      <dgm:spPr/>
      <dgm:t>
        <a:bodyPr/>
        <a:lstStyle/>
        <a:p>
          <a:endParaRPr lang="en-US"/>
        </a:p>
      </dgm:t>
    </dgm:pt>
  </dgm:ptLst>
  <dgm:cxnLst>
    <dgm:cxn modelId="{71DCBA0C-CEE5-459C-9AE6-122B7123D050}" type="presOf" srcId="{4D890326-70B0-4A19-9E16-6BBC51FAAE96}" destId="{9A215A33-BCD8-4380-B528-8A80446D3935}" srcOrd="0" destOrd="0" presId="urn:microsoft.com/office/officeart/2005/8/layout/process1"/>
    <dgm:cxn modelId="{974CCFCD-E205-4B85-98F9-63BFBE197E6B}" type="presOf" srcId="{94EE6DD1-504A-41C0-A5A8-133370F09F20}" destId="{8E97BD1E-0A4F-4482-AF4A-2BFF0F09D629}" srcOrd="1" destOrd="0" presId="urn:microsoft.com/office/officeart/2005/8/layout/process1"/>
    <dgm:cxn modelId="{D03E1CE7-A2A9-4CE2-84A3-25F6DDE77BD0}" type="presOf" srcId="{94EE6DD1-504A-41C0-A5A8-133370F09F20}" destId="{FBFEB0B1-8DDF-4BFE-9395-A0DFD8E4BB3A}" srcOrd="0" destOrd="0" presId="urn:microsoft.com/office/officeart/2005/8/layout/process1"/>
    <dgm:cxn modelId="{E65D5CA1-BC26-40D1-A962-45A068405F8D}" type="presOf" srcId="{C878CE7B-8107-40B4-9463-3294560C96D4}" destId="{F83F4AEF-747E-4D47-8759-4B78B45BB751}" srcOrd="1" destOrd="0" presId="urn:microsoft.com/office/officeart/2005/8/layout/process1"/>
    <dgm:cxn modelId="{0684E653-51F0-422D-B50D-52EAD3D9EA38}" type="presOf" srcId="{B794B00F-EAFE-4EE4-89B3-CE615EF98089}" destId="{0C91558A-2EB5-4C7E-9C76-3BE46316EE9A}" srcOrd="0" destOrd="0" presId="urn:microsoft.com/office/officeart/2005/8/layout/process1"/>
    <dgm:cxn modelId="{AF3FFACC-79B7-40AB-9AEE-97F63D3E4E18}" srcId="{4D890326-70B0-4A19-9E16-6BBC51FAAE96}" destId="{7AF8E059-F455-483F-B052-0A9C9B8DE8A5}" srcOrd="4" destOrd="0" parTransId="{868B0A82-E732-4755-9341-D108AA8AC1C3}" sibTransId="{FDD5BE03-7518-4961-86C9-2079238129C0}"/>
    <dgm:cxn modelId="{DEED5C80-14AF-407C-9955-75AE5EEF0C75}" type="presOf" srcId="{7FB54CF9-7DBB-46D4-8FD9-E144D239AFFB}" destId="{BEE33F43-DAA4-4DDB-B459-7B743576F943}" srcOrd="0" destOrd="0" presId="urn:microsoft.com/office/officeart/2005/8/layout/process1"/>
    <dgm:cxn modelId="{DB626273-EA5A-4D5B-BBFE-9CA3350792C8}" type="presOf" srcId="{7FB54CF9-7DBB-46D4-8FD9-E144D239AFFB}" destId="{16242DD9-0FD5-466B-96A3-A9BEE7CC6F61}" srcOrd="1" destOrd="0" presId="urn:microsoft.com/office/officeart/2005/8/layout/process1"/>
    <dgm:cxn modelId="{89CBF643-FC6E-4CD7-83FB-09A60233DDF1}" srcId="{4D890326-70B0-4A19-9E16-6BBC51FAAE96}" destId="{B794B00F-EAFE-4EE4-89B3-CE615EF98089}" srcOrd="3" destOrd="0" parTransId="{24C27147-C980-481D-9A61-D81FC5A2FB0E}" sibTransId="{94EE6DD1-504A-41C0-A5A8-133370F09F20}"/>
    <dgm:cxn modelId="{ACCE74A7-C348-4D22-99BF-DC66E468D812}" type="presOf" srcId="{6E1FC926-DF8C-460B-B8BD-BA3BD1C12349}" destId="{5C069264-079E-46EA-BE28-E0ADC23C16B7}" srcOrd="0" destOrd="0" presId="urn:microsoft.com/office/officeart/2005/8/layout/process1"/>
    <dgm:cxn modelId="{33DA1A59-7139-40AF-8A6B-3ABC0772A7D6}" type="presOf" srcId="{C878CE7B-8107-40B4-9463-3294560C96D4}" destId="{FDE3CEBA-7208-4F7B-B53A-B85AE6FDE8AB}" srcOrd="0" destOrd="0" presId="urn:microsoft.com/office/officeart/2005/8/layout/process1"/>
    <dgm:cxn modelId="{85E22B69-1E11-4CFA-9A76-29D9D7766C0E}" type="presOf" srcId="{0B8F27A6-1607-4F72-8374-23EFC0E283DC}" destId="{14DE20DB-BA9F-41DF-AF8B-2DCA0EE91E99}" srcOrd="0" destOrd="0" presId="urn:microsoft.com/office/officeart/2005/8/layout/process1"/>
    <dgm:cxn modelId="{D9C1FCAC-8878-488E-9B1E-90F6FD8139C8}" type="presOf" srcId="{0B8F27A6-1607-4F72-8374-23EFC0E283DC}" destId="{2C1EB397-D91D-487D-98D1-03AC395F3151}" srcOrd="1" destOrd="0" presId="urn:microsoft.com/office/officeart/2005/8/layout/process1"/>
    <dgm:cxn modelId="{B21E61CA-C233-48F3-8617-8DA0F85F6C98}" srcId="{4D890326-70B0-4A19-9E16-6BBC51FAAE96}" destId="{82DA909D-EFE2-46E5-BC9E-5553290CD807}" srcOrd="0" destOrd="0" parTransId="{286C0479-AF93-4306-8BC2-ADAABBC8608F}" sibTransId="{C878CE7B-8107-40B4-9463-3294560C96D4}"/>
    <dgm:cxn modelId="{73357019-2677-4D04-B397-6DF5C0550C55}" type="presOf" srcId="{82DA909D-EFE2-46E5-BC9E-5553290CD807}" destId="{D1EDC839-F43D-4428-A4A8-AFDCF118A855}" srcOrd="0" destOrd="0" presId="urn:microsoft.com/office/officeart/2005/8/layout/process1"/>
    <dgm:cxn modelId="{22F4146B-19AC-4BBD-A29C-446263D67E18}" srcId="{4D890326-70B0-4A19-9E16-6BBC51FAAE96}" destId="{AE41CFC4-00C7-4837-996E-89735B7D776A}" srcOrd="1" destOrd="0" parTransId="{E6247397-F263-4208-BB18-F40937AAD970}" sibTransId="{7FB54CF9-7DBB-46D4-8FD9-E144D239AFFB}"/>
    <dgm:cxn modelId="{D98AACEB-1C44-472D-B4C6-7F10E4FC5754}" srcId="{4D890326-70B0-4A19-9E16-6BBC51FAAE96}" destId="{6E1FC926-DF8C-460B-B8BD-BA3BD1C12349}" srcOrd="2" destOrd="0" parTransId="{B62EECA2-6A55-4A91-9CA5-7F79E78A22B7}" sibTransId="{0B8F27A6-1607-4F72-8374-23EFC0E283DC}"/>
    <dgm:cxn modelId="{24B1672A-43A7-49DC-8EB7-9BFAF08CBBDF}" type="presOf" srcId="{AE41CFC4-00C7-4837-996E-89735B7D776A}" destId="{64E078AE-ED39-4310-A607-D674637A516D}" srcOrd="0" destOrd="0" presId="urn:microsoft.com/office/officeart/2005/8/layout/process1"/>
    <dgm:cxn modelId="{F8232BFC-3382-4A80-A4FB-459F41D72868}" type="presOf" srcId="{7AF8E059-F455-483F-B052-0A9C9B8DE8A5}" destId="{CD717E80-DB89-4108-9949-EE1BCC946256}" srcOrd="0" destOrd="0" presId="urn:microsoft.com/office/officeart/2005/8/layout/process1"/>
    <dgm:cxn modelId="{2723D5D1-776F-4045-9B8B-FA4706FF5972}" type="presParOf" srcId="{9A215A33-BCD8-4380-B528-8A80446D3935}" destId="{D1EDC839-F43D-4428-A4A8-AFDCF118A855}" srcOrd="0" destOrd="0" presId="urn:microsoft.com/office/officeart/2005/8/layout/process1"/>
    <dgm:cxn modelId="{62082B11-2574-4DD1-AAA9-9FFC91C32FEB}" type="presParOf" srcId="{9A215A33-BCD8-4380-B528-8A80446D3935}" destId="{FDE3CEBA-7208-4F7B-B53A-B85AE6FDE8AB}" srcOrd="1" destOrd="0" presId="urn:microsoft.com/office/officeart/2005/8/layout/process1"/>
    <dgm:cxn modelId="{EECBD3E4-3597-46A1-9FB7-060378B78819}" type="presParOf" srcId="{FDE3CEBA-7208-4F7B-B53A-B85AE6FDE8AB}" destId="{F83F4AEF-747E-4D47-8759-4B78B45BB751}" srcOrd="0" destOrd="0" presId="urn:microsoft.com/office/officeart/2005/8/layout/process1"/>
    <dgm:cxn modelId="{B1133E6C-04E0-4EAA-810D-9207E8D1F64F}" type="presParOf" srcId="{9A215A33-BCD8-4380-B528-8A80446D3935}" destId="{64E078AE-ED39-4310-A607-D674637A516D}" srcOrd="2" destOrd="0" presId="urn:microsoft.com/office/officeart/2005/8/layout/process1"/>
    <dgm:cxn modelId="{4A7C1799-BD71-4FED-93D1-68A11252AA4B}" type="presParOf" srcId="{9A215A33-BCD8-4380-B528-8A80446D3935}" destId="{BEE33F43-DAA4-4DDB-B459-7B743576F943}" srcOrd="3" destOrd="0" presId="urn:microsoft.com/office/officeart/2005/8/layout/process1"/>
    <dgm:cxn modelId="{A50CC7EC-B1C2-401E-8B50-A2D19E08FC80}" type="presParOf" srcId="{BEE33F43-DAA4-4DDB-B459-7B743576F943}" destId="{16242DD9-0FD5-466B-96A3-A9BEE7CC6F61}" srcOrd="0" destOrd="0" presId="urn:microsoft.com/office/officeart/2005/8/layout/process1"/>
    <dgm:cxn modelId="{04AA8B27-1C08-4C2B-96BF-1F6287DC97E6}" type="presParOf" srcId="{9A215A33-BCD8-4380-B528-8A80446D3935}" destId="{5C069264-079E-46EA-BE28-E0ADC23C16B7}" srcOrd="4" destOrd="0" presId="urn:microsoft.com/office/officeart/2005/8/layout/process1"/>
    <dgm:cxn modelId="{65979978-1F4A-4C43-8D76-FC7E144FD305}" type="presParOf" srcId="{9A215A33-BCD8-4380-B528-8A80446D3935}" destId="{14DE20DB-BA9F-41DF-AF8B-2DCA0EE91E99}" srcOrd="5" destOrd="0" presId="urn:microsoft.com/office/officeart/2005/8/layout/process1"/>
    <dgm:cxn modelId="{C56A5618-49FB-4AE9-8246-880E805F5D3C}" type="presParOf" srcId="{14DE20DB-BA9F-41DF-AF8B-2DCA0EE91E99}" destId="{2C1EB397-D91D-487D-98D1-03AC395F3151}" srcOrd="0" destOrd="0" presId="urn:microsoft.com/office/officeart/2005/8/layout/process1"/>
    <dgm:cxn modelId="{E6864BDF-16BB-42A9-81E4-8846CA4B0DC4}" type="presParOf" srcId="{9A215A33-BCD8-4380-B528-8A80446D3935}" destId="{0C91558A-2EB5-4C7E-9C76-3BE46316EE9A}" srcOrd="6" destOrd="0" presId="urn:microsoft.com/office/officeart/2005/8/layout/process1"/>
    <dgm:cxn modelId="{80AD7449-8121-4324-9BB8-932D90858487}" type="presParOf" srcId="{9A215A33-BCD8-4380-B528-8A80446D3935}" destId="{FBFEB0B1-8DDF-4BFE-9395-A0DFD8E4BB3A}" srcOrd="7" destOrd="0" presId="urn:microsoft.com/office/officeart/2005/8/layout/process1"/>
    <dgm:cxn modelId="{51C23309-50E8-4AF7-B7D0-CD83098123D3}" type="presParOf" srcId="{FBFEB0B1-8DDF-4BFE-9395-A0DFD8E4BB3A}" destId="{8E97BD1E-0A4F-4482-AF4A-2BFF0F09D629}" srcOrd="0" destOrd="0" presId="urn:microsoft.com/office/officeart/2005/8/layout/process1"/>
    <dgm:cxn modelId="{D7961E48-C017-43A4-82B5-49AF679D0098}" type="presParOf" srcId="{9A215A33-BCD8-4380-B528-8A80446D3935}" destId="{CD717E80-DB89-4108-9949-EE1BCC946256}"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DC839-F43D-4428-A4A8-AFDCF118A855}">
      <dsp:nvSpPr>
        <dsp:cNvPr id="0" name=""/>
        <dsp:cNvSpPr/>
      </dsp:nvSpPr>
      <dsp:spPr>
        <a:xfrm>
          <a:off x="5134" y="1698153"/>
          <a:ext cx="1591716" cy="9550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Collection</a:t>
          </a:r>
          <a:endParaRPr lang="en-US" sz="2000" kern="1200" dirty="0"/>
        </a:p>
      </dsp:txBody>
      <dsp:txXfrm>
        <a:off x="33106" y="1726125"/>
        <a:ext cx="1535772" cy="899086"/>
      </dsp:txXfrm>
    </dsp:sp>
    <dsp:sp modelId="{FDE3CEBA-7208-4F7B-B53A-B85AE6FDE8AB}">
      <dsp:nvSpPr>
        <dsp:cNvPr id="0" name=""/>
        <dsp:cNvSpPr/>
      </dsp:nvSpPr>
      <dsp:spPr>
        <a:xfrm>
          <a:off x="1756023" y="1978296"/>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2057245"/>
        <a:ext cx="236210" cy="236847"/>
      </dsp:txXfrm>
    </dsp:sp>
    <dsp:sp modelId="{64E078AE-ED39-4310-A607-D674637A516D}">
      <dsp:nvSpPr>
        <dsp:cNvPr id="0" name=""/>
        <dsp:cNvSpPr/>
      </dsp:nvSpPr>
      <dsp:spPr>
        <a:xfrm>
          <a:off x="2233538" y="1698153"/>
          <a:ext cx="1591716" cy="95503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Conversion</a:t>
          </a:r>
          <a:endParaRPr lang="en-US" sz="2000" kern="1200" dirty="0"/>
        </a:p>
      </dsp:txBody>
      <dsp:txXfrm>
        <a:off x="2261510" y="1726125"/>
        <a:ext cx="1535772" cy="899086"/>
      </dsp:txXfrm>
    </dsp:sp>
    <dsp:sp modelId="{BEE33F43-DAA4-4DDB-B459-7B743576F943}">
      <dsp:nvSpPr>
        <dsp:cNvPr id="0" name=""/>
        <dsp:cNvSpPr/>
      </dsp:nvSpPr>
      <dsp:spPr>
        <a:xfrm>
          <a:off x="3984426" y="1978296"/>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2057245"/>
        <a:ext cx="236210" cy="236847"/>
      </dsp:txXfrm>
    </dsp:sp>
    <dsp:sp modelId="{5C069264-079E-46EA-BE28-E0ADC23C16B7}">
      <dsp:nvSpPr>
        <dsp:cNvPr id="0" name=""/>
        <dsp:cNvSpPr/>
      </dsp:nvSpPr>
      <dsp:spPr>
        <a:xfrm>
          <a:off x="4461941" y="1698153"/>
          <a:ext cx="1591716" cy="95503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Processing/</a:t>
          </a:r>
          <a:br>
            <a:rPr lang="en-US" sz="2000" kern="1200" dirty="0" smtClean="0"/>
          </a:br>
          <a:r>
            <a:rPr lang="en-US" sz="2000" kern="1200" dirty="0" smtClean="0"/>
            <a:t>Assessment</a:t>
          </a:r>
          <a:endParaRPr lang="en-US" sz="2000" kern="1200" dirty="0"/>
        </a:p>
      </dsp:txBody>
      <dsp:txXfrm>
        <a:off x="4489913" y="1726125"/>
        <a:ext cx="1535772" cy="899086"/>
      </dsp:txXfrm>
    </dsp:sp>
    <dsp:sp modelId="{14DE20DB-BA9F-41DF-AF8B-2DCA0EE91E99}">
      <dsp:nvSpPr>
        <dsp:cNvPr id="0" name=""/>
        <dsp:cNvSpPr/>
      </dsp:nvSpPr>
      <dsp:spPr>
        <a:xfrm>
          <a:off x="6212830" y="1978296"/>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2057245"/>
        <a:ext cx="236210" cy="236847"/>
      </dsp:txXfrm>
    </dsp:sp>
    <dsp:sp modelId="{0C91558A-2EB5-4C7E-9C76-3BE46316EE9A}">
      <dsp:nvSpPr>
        <dsp:cNvPr id="0" name=""/>
        <dsp:cNvSpPr/>
      </dsp:nvSpPr>
      <dsp:spPr>
        <a:xfrm>
          <a:off x="6690345" y="1698153"/>
          <a:ext cx="1591716" cy="955030"/>
        </a:xfrm>
        <a:prstGeom prst="roundRect">
          <a:avLst>
            <a:gd name="adj" fmla="val 10000"/>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Reporting</a:t>
          </a:r>
          <a:endParaRPr lang="en-US" sz="2000" kern="1200" dirty="0"/>
        </a:p>
      </dsp:txBody>
      <dsp:txXfrm>
        <a:off x="6718317" y="1726125"/>
        <a:ext cx="1535772" cy="899086"/>
      </dsp:txXfrm>
    </dsp:sp>
    <dsp:sp modelId="{FBFEB0B1-8DDF-4BFE-9395-A0DFD8E4BB3A}">
      <dsp:nvSpPr>
        <dsp:cNvPr id="0" name=""/>
        <dsp:cNvSpPr/>
      </dsp:nvSpPr>
      <dsp:spPr>
        <a:xfrm>
          <a:off x="8441233" y="1978296"/>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2057245"/>
        <a:ext cx="236210" cy="236847"/>
      </dsp:txXfrm>
    </dsp:sp>
    <dsp:sp modelId="{CD717E80-DB89-4108-9949-EE1BCC946256}">
      <dsp:nvSpPr>
        <dsp:cNvPr id="0" name=""/>
        <dsp:cNvSpPr/>
      </dsp:nvSpPr>
      <dsp:spPr>
        <a:xfrm>
          <a:off x="8918748" y="1698153"/>
          <a:ext cx="1591716" cy="95503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Aggregating &amp; Delivery</a:t>
          </a:r>
          <a:endParaRPr lang="en-US" sz="2000" kern="1200" dirty="0"/>
        </a:p>
      </dsp:txBody>
      <dsp:txXfrm>
        <a:off x="8946720" y="1726125"/>
        <a:ext cx="1535772" cy="8990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1513E-524A-4905-96FA-87161D129D25}"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205A9-D3C3-4663-AD6F-05AF326D8D51}" type="slidenum">
              <a:rPr lang="en-US" smtClean="0"/>
              <a:t>‹#›</a:t>
            </a:fld>
            <a:endParaRPr lang="en-US"/>
          </a:p>
        </p:txBody>
      </p:sp>
    </p:spTree>
    <p:extLst>
      <p:ext uri="{BB962C8B-B14F-4D97-AF65-F5344CB8AC3E}">
        <p14:creationId xmlns:p14="http://schemas.microsoft.com/office/powerpoint/2010/main" val="334189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4</a:t>
            </a:fld>
            <a:endParaRPr lang="en-US"/>
          </a:p>
        </p:txBody>
      </p:sp>
    </p:spTree>
    <p:extLst>
      <p:ext uri="{BB962C8B-B14F-4D97-AF65-F5344CB8AC3E}">
        <p14:creationId xmlns:p14="http://schemas.microsoft.com/office/powerpoint/2010/main" val="15820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range comparisons were performed on entire road segments and are reported as such. For example, consider a road segment CENTRALAVE|ALBUQUERQUE|00111. In the MSAG, this segment has a low of 100 and a high of 249. In the road centerline file, there are two segments, one with a low of 100 and a high of 149, and another with a low of 200 and a high of 299. In this case, the MSAG segment will report that it does not have the range 250-299. In the road centerline, both segments will report that they are missing the range 150-199.</a:t>
            </a:r>
          </a:p>
        </p:txBody>
      </p:sp>
      <p:sp>
        <p:nvSpPr>
          <p:cNvPr id="4" name="Slide Number Placeholder 3"/>
          <p:cNvSpPr>
            <a:spLocks noGrp="1"/>
          </p:cNvSpPr>
          <p:nvPr>
            <p:ph type="sldNum" sz="quarter" idx="10"/>
          </p:nvPr>
        </p:nvSpPr>
        <p:spPr/>
        <p:txBody>
          <a:bodyPr/>
          <a:lstStyle/>
          <a:p>
            <a:fld id="{464205A9-D3C3-4663-AD6F-05AF326D8D51}" type="slidenum">
              <a:rPr lang="en-US" smtClean="0"/>
              <a:t>37</a:t>
            </a:fld>
            <a:endParaRPr lang="en-US"/>
          </a:p>
        </p:txBody>
      </p:sp>
    </p:spTree>
    <p:extLst>
      <p:ext uri="{BB962C8B-B14F-4D97-AF65-F5344CB8AC3E}">
        <p14:creationId xmlns:p14="http://schemas.microsoft.com/office/powerpoint/2010/main" val="20994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39</a:t>
            </a:fld>
            <a:endParaRPr lang="en-US"/>
          </a:p>
        </p:txBody>
      </p:sp>
    </p:spTree>
    <p:extLst>
      <p:ext uri="{BB962C8B-B14F-4D97-AF65-F5344CB8AC3E}">
        <p14:creationId xmlns:p14="http://schemas.microsoft.com/office/powerpoint/2010/main" val="373311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8EC729-AF8F-4485-9232-8BC19E3506BF}" type="slidenum">
              <a:rPr lang="en-US" smtClean="0"/>
              <a:pPr/>
              <a:t>47</a:t>
            </a:fld>
            <a:endParaRPr lang="en-US"/>
          </a:p>
        </p:txBody>
      </p:sp>
    </p:spTree>
    <p:extLst>
      <p:ext uri="{BB962C8B-B14F-4D97-AF65-F5344CB8AC3E}">
        <p14:creationId xmlns:p14="http://schemas.microsoft.com/office/powerpoint/2010/main" val="352720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Glenn – some info from your personal experience will be helpful.</a:t>
            </a:r>
            <a:endParaRPr lang="en-US" dirty="0"/>
          </a:p>
        </p:txBody>
      </p:sp>
      <p:sp>
        <p:nvSpPr>
          <p:cNvPr id="4" name="Slide Number Placeholder 3"/>
          <p:cNvSpPr>
            <a:spLocks noGrp="1"/>
          </p:cNvSpPr>
          <p:nvPr>
            <p:ph type="sldNum" sz="quarter" idx="10"/>
          </p:nvPr>
        </p:nvSpPr>
        <p:spPr/>
        <p:txBody>
          <a:bodyPr/>
          <a:lstStyle/>
          <a:p>
            <a:fld id="{858EC729-AF8F-4485-9232-8BC19E3506BF}" type="slidenum">
              <a:rPr lang="en-US" smtClean="0"/>
              <a:pPr/>
              <a:t>48</a:t>
            </a:fld>
            <a:endParaRPr lang="en-US"/>
          </a:p>
        </p:txBody>
      </p:sp>
    </p:spTree>
    <p:extLst>
      <p:ext uri="{BB962C8B-B14F-4D97-AF65-F5344CB8AC3E}">
        <p14:creationId xmlns:p14="http://schemas.microsoft.com/office/powerpoint/2010/main" val="80017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MSAG Request, ANI/ALI Discrepancy Report, TN Change Request, or ESN Change Request report will have one of the following statuses: </a:t>
            </a:r>
          </a:p>
          <a:p>
            <a:endParaRPr lang="en-US" dirty="0" smtClean="0"/>
          </a:p>
          <a:p>
            <a:r>
              <a:rPr lang="en-US" dirty="0" smtClean="0"/>
              <a:t>Referred – request as been referred to a Service Provider for update by the Intrado Data analyst. </a:t>
            </a:r>
          </a:p>
          <a:p>
            <a:r>
              <a:rPr lang="en-US" dirty="0" smtClean="0"/>
              <a:t>Requested - request is submitted by the Intrado Data Analyst and is being investigated/processed by the County Coordinator. In this case, the County Coordinator has the authority to INITIATE or DENY the request made by the Intrado Data Analyst but does not have the authority to delete the request. If the County Coordinator initiates the request, the request follows Initiated status procedures.</a:t>
            </a:r>
          </a:p>
          <a:p>
            <a:r>
              <a:rPr lang="en-US" dirty="0" smtClean="0"/>
              <a:t>Suspended</a:t>
            </a:r>
            <a:r>
              <a:rPr lang="en-US" baseline="0" dirty="0" smtClean="0"/>
              <a:t> - T</a:t>
            </a:r>
            <a:r>
              <a:rPr lang="en-US" dirty="0" smtClean="0"/>
              <a:t>he investigation/processing of the request by the assigned Intrado Data Analyst is paused pending the retrieval of additional information from the user who submitted the request. If a request lists with this status, you should expect to find a related message from the Intrado Data Analyst. This message is in the Comments field of the request. This field is viewed by performing an Active Request Status function on the request. Requests that have this status cannot be deleted or archived, and they must be updated by the submitting County Coordinator before they can be processed further (refer to the 9-1-1 NET Users Guide for more information.) </a:t>
            </a:r>
          </a:p>
          <a:p>
            <a:r>
              <a:rPr lang="en-US" dirty="0" smtClean="0"/>
              <a:t>Updated - This request has been updated by the submitting County Coordinator to contain additional information that was requested by an Intrado Data Analyst. Requests that have this status cannot be deleted or archived.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8EC729-AF8F-4485-9232-8BC19E3506BF}" type="slidenum">
              <a:rPr lang="en-US" smtClean="0"/>
              <a:pPr/>
              <a:t>52</a:t>
            </a:fld>
            <a:endParaRPr lang="en-US"/>
          </a:p>
        </p:txBody>
      </p:sp>
    </p:spTree>
    <p:extLst>
      <p:ext uri="{BB962C8B-B14F-4D97-AF65-F5344CB8AC3E}">
        <p14:creationId xmlns:p14="http://schemas.microsoft.com/office/powerpoint/2010/main" val="14428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8EC729-AF8F-4485-9232-8BC19E3506BF}" type="slidenum">
              <a:rPr lang="en-US" smtClean="0"/>
              <a:pPr/>
              <a:t>53</a:t>
            </a:fld>
            <a:endParaRPr lang="en-US"/>
          </a:p>
        </p:txBody>
      </p:sp>
    </p:spTree>
    <p:extLst>
      <p:ext uri="{BB962C8B-B14F-4D97-AF65-F5344CB8AC3E}">
        <p14:creationId xmlns:p14="http://schemas.microsoft.com/office/powerpoint/2010/main" val="394247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multiple uploads, duplicate</a:t>
            </a:r>
            <a:r>
              <a:rPr lang="en-US" baseline="0" dirty="0"/>
              <a:t> data </a:t>
            </a:r>
            <a:r>
              <a:rPr lang="en-US" dirty="0"/>
              <a:t>are resolved before data</a:t>
            </a:r>
            <a:r>
              <a:rPr lang="en-US" baseline="0" dirty="0"/>
              <a:t> conversion process. Latest data are processed and all other previous uploads will be rejected.</a:t>
            </a:r>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11</a:t>
            </a:fld>
            <a:endParaRPr lang="en-US"/>
          </a:p>
        </p:txBody>
      </p:sp>
    </p:spTree>
    <p:extLst>
      <p:ext uri="{BB962C8B-B14F-4D97-AF65-F5344CB8AC3E}">
        <p14:creationId xmlns:p14="http://schemas.microsoft.com/office/powerpoint/2010/main" val="337569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17</a:t>
            </a:fld>
            <a:endParaRPr lang="en-US"/>
          </a:p>
        </p:txBody>
      </p:sp>
    </p:spTree>
    <p:extLst>
      <p:ext uri="{BB962C8B-B14F-4D97-AF65-F5344CB8AC3E}">
        <p14:creationId xmlns:p14="http://schemas.microsoft.com/office/powerpoint/2010/main" val="112295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18</a:t>
            </a:fld>
            <a:endParaRPr lang="en-US"/>
          </a:p>
        </p:txBody>
      </p:sp>
    </p:spTree>
    <p:extLst>
      <p:ext uri="{BB962C8B-B14F-4D97-AF65-F5344CB8AC3E}">
        <p14:creationId xmlns:p14="http://schemas.microsoft.com/office/powerpoint/2010/main" val="46762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Query data</a:t>
            </a:r>
            <a:r>
              <a:rPr lang="en-US" baseline="0" dirty="0"/>
              <a:t> to identify data inaccuracies</a:t>
            </a:r>
          </a:p>
          <a:p>
            <a:r>
              <a:rPr lang="en-US" baseline="0" dirty="0"/>
              <a:t>Ex: Wrong side of the street or Block: show every fishbone that intersects a street centerline</a:t>
            </a:r>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21</a:t>
            </a:fld>
            <a:endParaRPr lang="en-US"/>
          </a:p>
        </p:txBody>
      </p:sp>
    </p:spTree>
    <p:extLst>
      <p:ext uri="{BB962C8B-B14F-4D97-AF65-F5344CB8AC3E}">
        <p14:creationId xmlns:p14="http://schemas.microsoft.com/office/powerpoint/2010/main" val="3001535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a:t>
            </a:r>
            <a:r>
              <a:rPr lang="en-US" baseline="0" dirty="0"/>
              <a:t> Incorrect data. Longer lines indicate more serious error. i.e. valid address points are miles from where they should be</a:t>
            </a:r>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22</a:t>
            </a:fld>
            <a:endParaRPr lang="en-US"/>
          </a:p>
        </p:txBody>
      </p:sp>
    </p:spTree>
    <p:extLst>
      <p:ext uri="{BB962C8B-B14F-4D97-AF65-F5344CB8AC3E}">
        <p14:creationId xmlns:p14="http://schemas.microsoft.com/office/powerpoint/2010/main" val="60721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29</a:t>
            </a:fld>
            <a:endParaRPr lang="en-US"/>
          </a:p>
        </p:txBody>
      </p:sp>
    </p:spTree>
    <p:extLst>
      <p:ext uri="{BB962C8B-B14F-4D97-AF65-F5344CB8AC3E}">
        <p14:creationId xmlns:p14="http://schemas.microsoft.com/office/powerpoint/2010/main" val="116050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8EC729-AF8F-4485-9232-8BC19E3506BF}" type="slidenum">
              <a:rPr lang="en-US" smtClean="0"/>
              <a:pPr/>
              <a:t>32</a:t>
            </a:fld>
            <a:endParaRPr lang="en-US"/>
          </a:p>
        </p:txBody>
      </p:sp>
    </p:spTree>
    <p:extLst>
      <p:ext uri="{BB962C8B-B14F-4D97-AF65-F5344CB8AC3E}">
        <p14:creationId xmlns:p14="http://schemas.microsoft.com/office/powerpoint/2010/main" val="188990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MSAG Record count</a:t>
            </a:r>
            <a:r>
              <a:rPr lang="en-US" baseline="0" dirty="0"/>
              <a:t> – Source Data: 509 and GIS: 506 – eliminated Wireless or VOIP calls rows</a:t>
            </a:r>
            <a:endParaRPr lang="en-US" dirty="0"/>
          </a:p>
        </p:txBody>
      </p:sp>
      <p:sp>
        <p:nvSpPr>
          <p:cNvPr id="4" name="Slide Number Placeholder 3"/>
          <p:cNvSpPr>
            <a:spLocks noGrp="1"/>
          </p:cNvSpPr>
          <p:nvPr>
            <p:ph type="sldNum" sz="quarter" idx="10"/>
          </p:nvPr>
        </p:nvSpPr>
        <p:spPr/>
        <p:txBody>
          <a:bodyPr/>
          <a:lstStyle/>
          <a:p>
            <a:fld id="{464205A9-D3C3-4663-AD6F-05AF326D8D51}" type="slidenum">
              <a:rPr lang="en-US" smtClean="0"/>
              <a:t>36</a:t>
            </a:fld>
            <a:endParaRPr lang="en-US"/>
          </a:p>
        </p:txBody>
      </p:sp>
    </p:spTree>
    <p:extLst>
      <p:ext uri="{BB962C8B-B14F-4D97-AF65-F5344CB8AC3E}">
        <p14:creationId xmlns:p14="http://schemas.microsoft.com/office/powerpoint/2010/main" val="56672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400856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424019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396435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1337046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371765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91900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382123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A0945D-E563-47F7-BF0A-DACFB8E639C5}"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997580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A0945D-E563-47F7-BF0A-DACFB8E639C5}"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285092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0945D-E563-47F7-BF0A-DACFB8E639C5}"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331549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96205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1688590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173079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128940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51967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A0945D-E563-47F7-BF0A-DACFB8E639C5}"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424525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89027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A0945D-E563-47F7-BF0A-DACFB8E639C5}"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27952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A0945D-E563-47F7-BF0A-DACFB8E639C5}"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186556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0945D-E563-47F7-BF0A-DACFB8E639C5}"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50197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77479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A0945D-E563-47F7-BF0A-DACFB8E639C5}"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49505-73CB-48F4-B727-F71BB40B6D4F}" type="slidenum">
              <a:rPr lang="en-US" smtClean="0"/>
              <a:t>‹#›</a:t>
            </a:fld>
            <a:endParaRPr lang="en-US"/>
          </a:p>
        </p:txBody>
      </p:sp>
    </p:spTree>
    <p:extLst>
      <p:ext uri="{BB962C8B-B14F-4D97-AF65-F5344CB8AC3E}">
        <p14:creationId xmlns:p14="http://schemas.microsoft.com/office/powerpoint/2010/main" val="24737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0945D-E563-47F7-BF0A-DACFB8E639C5}" type="datetimeFigureOut">
              <a:rPr lang="en-US" smtClean="0"/>
              <a:t>4/4/2024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49505-73CB-48F4-B727-F71BB40B6D4F}" type="slidenum">
              <a:rPr lang="en-US" smtClean="0"/>
              <a:t>‹#›</a:t>
            </a:fld>
            <a:endParaRPr lang="en-US"/>
          </a:p>
        </p:txBody>
      </p:sp>
    </p:spTree>
    <p:extLst>
      <p:ext uri="{BB962C8B-B14F-4D97-AF65-F5344CB8AC3E}">
        <p14:creationId xmlns:p14="http://schemas.microsoft.com/office/powerpoint/2010/main" val="3113673245"/>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0945D-E563-47F7-BF0A-DACFB8E639C5}" type="datetimeFigureOut">
              <a:rPr lang="en-US" smtClean="0"/>
              <a:t>4/4/2024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49505-73CB-48F4-B727-F71BB40B6D4F}" type="slidenum">
              <a:rPr lang="en-US" smtClean="0"/>
              <a:t>‹#›</a:t>
            </a:fld>
            <a:endParaRPr lang="en-US"/>
          </a:p>
        </p:txBody>
      </p:sp>
    </p:spTree>
    <p:extLst>
      <p:ext uri="{BB962C8B-B14F-4D97-AF65-F5344CB8AC3E}">
        <p14:creationId xmlns:p14="http://schemas.microsoft.com/office/powerpoint/2010/main" val="14616134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lstStyle/>
          <a:p>
            <a:r>
              <a:rPr lang="en-US" dirty="0">
                <a:latin typeface="Cambria" panose="02040503050406030204" pitchFamily="18" charset="0"/>
                <a:ea typeface="Cambria" panose="02040503050406030204" pitchFamily="18" charset="0"/>
              </a:rPr>
              <a:t>New Mexico 911 Program</a:t>
            </a:r>
          </a:p>
        </p:txBody>
      </p:sp>
      <p:sp>
        <p:nvSpPr>
          <p:cNvPr id="3" name="Subtitle 2"/>
          <p:cNvSpPr>
            <a:spLocks noGrp="1"/>
          </p:cNvSpPr>
          <p:nvPr>
            <p:ph type="subTitle" idx="1"/>
          </p:nvPr>
        </p:nvSpPr>
        <p:spPr>
          <a:xfrm>
            <a:off x="1524000" y="4029308"/>
            <a:ext cx="9144000" cy="1655762"/>
          </a:xfrm>
        </p:spPr>
        <p:txBody>
          <a:bodyPr>
            <a:normAutofit fontScale="92500" lnSpcReduction="20000"/>
          </a:bodyPr>
          <a:lstStyle/>
          <a:p>
            <a:pPr fontAlgn="base"/>
            <a:r>
              <a:rPr lang="en-US" sz="4000" dirty="0">
                <a:latin typeface="Cambria" panose="02040503050406030204" pitchFamily="18" charset="0"/>
                <a:ea typeface="Cambria" panose="02040503050406030204" pitchFamily="18" charset="0"/>
              </a:rPr>
              <a:t>Understanding NM911 </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GIS Data Assessment Reports</a:t>
            </a:r>
          </a:p>
          <a:p>
            <a:pPr fontAlgn="base"/>
            <a:r>
              <a:rPr lang="en-US" dirty="0">
                <a:latin typeface="Cambria" panose="02040503050406030204" pitchFamily="18" charset="0"/>
                <a:ea typeface="Cambria" panose="02040503050406030204" pitchFamily="18" charset="0"/>
              </a:rPr>
              <a:t>New Mexico APCO Statewide Conference</a:t>
            </a:r>
          </a:p>
          <a:p>
            <a:pPr fontAlgn="base"/>
            <a:r>
              <a:rPr lang="en-US" dirty="0">
                <a:latin typeface="Cambria" panose="02040503050406030204" pitchFamily="18" charset="0"/>
                <a:ea typeface="Cambria" panose="02040503050406030204" pitchFamily="18" charset="0"/>
              </a:rPr>
              <a:t>Santa Fe, Apr 5, 2024</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130" y="603018"/>
            <a:ext cx="1629740" cy="1804148"/>
          </a:xfrm>
          <a:prstGeom prst="rect">
            <a:avLst/>
          </a:prstGeom>
        </p:spPr>
      </p:pic>
    </p:spTree>
    <p:extLst>
      <p:ext uri="{BB962C8B-B14F-4D97-AF65-F5344CB8AC3E}">
        <p14:creationId xmlns:p14="http://schemas.microsoft.com/office/powerpoint/2010/main" val="2580655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71319175"/>
              </p:ext>
            </p:extLst>
          </p:nvPr>
        </p:nvGraphicFramePr>
        <p:xfrm>
          <a:off x="1167088" y="991707"/>
          <a:ext cx="9722947" cy="5134150"/>
        </p:xfrm>
        <a:graphic>
          <a:graphicData uri="http://schemas.openxmlformats.org/drawingml/2006/table">
            <a:tbl>
              <a:tblPr firstRow="1" bandRow="1">
                <a:tableStyleId>{5C22544A-7EE6-4342-B048-85BDC9FD1C3A}</a:tableStyleId>
              </a:tblPr>
              <a:tblGrid>
                <a:gridCol w="499523">
                  <a:extLst>
                    <a:ext uri="{9D8B030D-6E8A-4147-A177-3AD203B41FA5}">
                      <a16:colId xmlns:a16="http://schemas.microsoft.com/office/drawing/2014/main" val="4252187888"/>
                    </a:ext>
                  </a:extLst>
                </a:gridCol>
                <a:gridCol w="9223424">
                  <a:extLst>
                    <a:ext uri="{9D8B030D-6E8A-4147-A177-3AD203B41FA5}">
                      <a16:colId xmlns:a16="http://schemas.microsoft.com/office/drawing/2014/main" val="2582104896"/>
                    </a:ext>
                  </a:extLst>
                </a:gridCol>
              </a:tblGrid>
              <a:tr h="1026830">
                <a:tc>
                  <a:txBody>
                    <a:bodyPr/>
                    <a:lstStyle/>
                    <a:p>
                      <a:pPr algn="ctr"/>
                      <a:r>
                        <a:rPr lang="en-US" sz="1400" b="1" dirty="0">
                          <a:solidFill>
                            <a:schemeClr val="tx1"/>
                          </a:solidFill>
                        </a:rPr>
                        <a:t>Collection</a:t>
                      </a:r>
                    </a:p>
                  </a:txBody>
                  <a:tcPr marL="28932" marR="28932" marT="14466" marB="14466" vert="vert27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600" dirty="0">
                        <a:solidFill>
                          <a:schemeClr val="tx1"/>
                        </a:solidFill>
                      </a:endParaRPr>
                    </a:p>
                  </a:txBody>
                  <a:tcPr marL="28932" marR="28932" marT="14466" marB="1446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165535"/>
                  </a:ext>
                </a:extLst>
              </a:tr>
              <a:tr h="1026830">
                <a:tc>
                  <a:txBody>
                    <a:bodyPr/>
                    <a:lstStyle/>
                    <a:p>
                      <a:pPr algn="ctr"/>
                      <a:r>
                        <a:rPr lang="en-US" sz="1400" b="1" dirty="0">
                          <a:solidFill>
                            <a:schemeClr val="tx1"/>
                          </a:solidFill>
                        </a:rPr>
                        <a:t>Conversion</a:t>
                      </a:r>
                    </a:p>
                  </a:txBody>
                  <a:tcPr marL="28932" marR="28932" marT="14466" marB="14466" vert="vert27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endParaRPr lang="en-US" sz="600" dirty="0">
                        <a:solidFill>
                          <a:schemeClr val="tx1"/>
                        </a:solidFill>
                      </a:endParaRPr>
                    </a:p>
                  </a:txBody>
                  <a:tcPr marL="28932" marR="28932" marT="14466" marB="1446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3720710"/>
                  </a:ext>
                </a:extLst>
              </a:tr>
              <a:tr h="1026830">
                <a:tc>
                  <a:txBody>
                    <a:bodyPr/>
                    <a:lstStyle/>
                    <a:p>
                      <a:pPr algn="ctr"/>
                      <a:r>
                        <a:rPr lang="en-US" sz="1400" b="1" baseline="0" dirty="0">
                          <a:solidFill>
                            <a:schemeClr val="tx1"/>
                          </a:solidFill>
                        </a:rPr>
                        <a:t>Processing/ Assessment</a:t>
                      </a:r>
                      <a:endParaRPr lang="en-US" sz="1400" b="1" dirty="0">
                        <a:solidFill>
                          <a:schemeClr val="tx1"/>
                        </a:solidFill>
                      </a:endParaRPr>
                    </a:p>
                  </a:txBody>
                  <a:tcPr marL="28932" marR="28932" marT="14466" marB="14466" vert="vert27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endParaRPr lang="en-US" sz="600" dirty="0">
                        <a:solidFill>
                          <a:schemeClr val="tx1"/>
                        </a:solidFill>
                      </a:endParaRPr>
                    </a:p>
                  </a:txBody>
                  <a:tcPr marL="28932" marR="28932" marT="14466" marB="1446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551704"/>
                  </a:ext>
                </a:extLst>
              </a:tr>
              <a:tr h="1026830">
                <a:tc>
                  <a:txBody>
                    <a:bodyPr/>
                    <a:lstStyle/>
                    <a:p>
                      <a:pPr algn="ctr"/>
                      <a:r>
                        <a:rPr lang="en-US" sz="1400" b="1" dirty="0">
                          <a:solidFill>
                            <a:schemeClr val="tx1"/>
                          </a:solidFill>
                        </a:rPr>
                        <a:t>Reporting</a:t>
                      </a:r>
                    </a:p>
                  </a:txBody>
                  <a:tcPr marL="28932" marR="28932" marT="14466" marB="14466" vert="vert27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US" sz="600" dirty="0">
                        <a:solidFill>
                          <a:schemeClr val="tx1"/>
                        </a:solidFill>
                      </a:endParaRPr>
                    </a:p>
                  </a:txBody>
                  <a:tcPr marL="28932" marR="28932" marT="14466" marB="1446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3059264"/>
                  </a:ext>
                </a:extLst>
              </a:tr>
              <a:tr h="1026830">
                <a:tc>
                  <a:txBody>
                    <a:bodyPr/>
                    <a:lstStyle/>
                    <a:p>
                      <a:pPr algn="ctr"/>
                      <a:r>
                        <a:rPr lang="en-US" sz="1400" b="1" dirty="0">
                          <a:solidFill>
                            <a:schemeClr val="tx1"/>
                          </a:solidFill>
                        </a:rPr>
                        <a:t>Aggregating &amp; Publishing</a:t>
                      </a:r>
                    </a:p>
                  </a:txBody>
                  <a:tcPr marL="28932" marR="28932" marT="14466" marB="14466" vert="vert27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en-US" sz="600" dirty="0">
                        <a:solidFill>
                          <a:schemeClr val="tx1"/>
                        </a:solidFill>
                      </a:endParaRPr>
                    </a:p>
                  </a:txBody>
                  <a:tcPr marL="28932" marR="28932" marT="14466" marB="1446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9102605"/>
                  </a:ext>
                </a:extLst>
              </a:tr>
            </a:tbl>
          </a:graphicData>
        </a:graphic>
      </p:graphicFrame>
      <p:sp>
        <p:nvSpPr>
          <p:cNvPr id="6" name="Rectangle 5"/>
          <p:cNvSpPr/>
          <p:nvPr/>
        </p:nvSpPr>
        <p:spPr>
          <a:xfrm>
            <a:off x="2418896" y="1279076"/>
            <a:ext cx="725234" cy="318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Email notification to GIS POCs</a:t>
            </a:r>
          </a:p>
        </p:txBody>
      </p:sp>
      <p:sp>
        <p:nvSpPr>
          <p:cNvPr id="8" name="Diamond 7"/>
          <p:cNvSpPr/>
          <p:nvPr/>
        </p:nvSpPr>
        <p:spPr>
          <a:xfrm>
            <a:off x="3380445" y="1134112"/>
            <a:ext cx="601714" cy="60149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Data Upload to the NM911 Data Portal</a:t>
            </a:r>
          </a:p>
        </p:txBody>
      </p:sp>
      <p:sp>
        <p:nvSpPr>
          <p:cNvPr id="10" name="Rectangle 9"/>
          <p:cNvSpPr/>
          <p:nvPr/>
        </p:nvSpPr>
        <p:spPr>
          <a:xfrm>
            <a:off x="6285664" y="2136278"/>
            <a:ext cx="642938" cy="3806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Notify GIS POCs &amp; Receive Feedback</a:t>
            </a:r>
          </a:p>
        </p:txBody>
      </p:sp>
      <p:sp>
        <p:nvSpPr>
          <p:cNvPr id="11" name="Rectangle 10"/>
          <p:cNvSpPr/>
          <p:nvPr/>
        </p:nvSpPr>
        <p:spPr>
          <a:xfrm>
            <a:off x="3840874" y="2702132"/>
            <a:ext cx="941261" cy="3806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Create a version of NM911 geodatabase for each GIS data provider</a:t>
            </a:r>
          </a:p>
        </p:txBody>
      </p:sp>
      <p:sp>
        <p:nvSpPr>
          <p:cNvPr id="12" name="Diamond 11"/>
          <p:cNvSpPr/>
          <p:nvPr/>
        </p:nvSpPr>
        <p:spPr>
          <a:xfrm>
            <a:off x="3394302" y="2058612"/>
            <a:ext cx="575660" cy="565387"/>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Check for valid data attributes</a:t>
            </a:r>
          </a:p>
        </p:txBody>
      </p:sp>
      <p:sp>
        <p:nvSpPr>
          <p:cNvPr id="13" name="Rectangle 12"/>
          <p:cNvSpPr/>
          <p:nvPr/>
        </p:nvSpPr>
        <p:spPr>
          <a:xfrm>
            <a:off x="3846503" y="3350781"/>
            <a:ext cx="940206" cy="4398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Spatial and Tabular checks</a:t>
            </a:r>
          </a:p>
          <a:p>
            <a:pPr algn="ctr"/>
            <a:r>
              <a:rPr lang="en-US" sz="450" dirty="0"/>
              <a:t>Topology Checks</a:t>
            </a:r>
          </a:p>
          <a:p>
            <a:pPr algn="ctr"/>
            <a:r>
              <a:rPr lang="en-US" sz="450" dirty="0"/>
              <a:t>Data Reviewer Checks</a:t>
            </a:r>
          </a:p>
          <a:p>
            <a:pPr algn="ctr"/>
            <a:r>
              <a:rPr lang="en-US" sz="450" dirty="0"/>
              <a:t>Create Fishbone lines</a:t>
            </a:r>
          </a:p>
        </p:txBody>
      </p:sp>
      <p:sp>
        <p:nvSpPr>
          <p:cNvPr id="14" name="Rectangle 13"/>
          <p:cNvSpPr/>
          <p:nvPr/>
        </p:nvSpPr>
        <p:spPr>
          <a:xfrm>
            <a:off x="4527489" y="4132955"/>
            <a:ext cx="1028700" cy="514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Generate Monthly Data Assessment Reports, Quarterly MSAG/ALI/GIS Comparison Reports and corresponding error geodatabases</a:t>
            </a:r>
          </a:p>
        </p:txBody>
      </p:sp>
      <p:sp>
        <p:nvSpPr>
          <p:cNvPr id="15" name="Rectangle 14"/>
          <p:cNvSpPr/>
          <p:nvPr/>
        </p:nvSpPr>
        <p:spPr>
          <a:xfrm>
            <a:off x="6180222" y="4202546"/>
            <a:ext cx="853821" cy="385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Upload reports and error geodatabases to the NM911 Data Portal</a:t>
            </a:r>
          </a:p>
        </p:txBody>
      </p:sp>
      <p:sp>
        <p:nvSpPr>
          <p:cNvPr id="16" name="Rectangle 15"/>
          <p:cNvSpPr/>
          <p:nvPr/>
        </p:nvSpPr>
        <p:spPr>
          <a:xfrm>
            <a:off x="4672144" y="5581932"/>
            <a:ext cx="739391" cy="403517"/>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Aggregate address and road data to create a statewide master datasets</a:t>
            </a:r>
          </a:p>
        </p:txBody>
      </p:sp>
      <p:cxnSp>
        <p:nvCxnSpPr>
          <p:cNvPr id="48" name="Straight Arrow Connector 47"/>
          <p:cNvCxnSpPr>
            <a:stCxn id="8" idx="3"/>
            <a:endCxn id="69" idx="5"/>
          </p:cNvCxnSpPr>
          <p:nvPr/>
        </p:nvCxnSpPr>
        <p:spPr>
          <a:xfrm flipV="1">
            <a:off x="3982158" y="1429040"/>
            <a:ext cx="395318" cy="58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 idx="3"/>
            <a:endCxn id="8" idx="1"/>
          </p:cNvCxnSpPr>
          <p:nvPr/>
        </p:nvCxnSpPr>
        <p:spPr>
          <a:xfrm flipV="1">
            <a:off x="3144130" y="1434859"/>
            <a:ext cx="236315" cy="36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Parallelogram 68"/>
          <p:cNvSpPr/>
          <p:nvPr/>
        </p:nvSpPr>
        <p:spPr>
          <a:xfrm>
            <a:off x="4337614" y="1269591"/>
            <a:ext cx="601790" cy="31889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 dirty="0"/>
              <a:t>Check data formats</a:t>
            </a:r>
          </a:p>
        </p:txBody>
      </p:sp>
      <p:cxnSp>
        <p:nvCxnSpPr>
          <p:cNvPr id="20" name="Elbow Connector 19"/>
          <p:cNvCxnSpPr>
            <a:stCxn id="69" idx="3"/>
            <a:endCxn id="12" idx="0"/>
          </p:cNvCxnSpPr>
          <p:nvPr/>
        </p:nvCxnSpPr>
        <p:spPr>
          <a:xfrm rot="5400000">
            <a:off x="3905328" y="1365292"/>
            <a:ext cx="470123" cy="91651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2"/>
            <a:endCxn id="13" idx="0"/>
          </p:cNvCxnSpPr>
          <p:nvPr/>
        </p:nvCxnSpPr>
        <p:spPr>
          <a:xfrm>
            <a:off x="4311505" y="3082751"/>
            <a:ext cx="5101" cy="2680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4" idx="3"/>
            <a:endCxn id="15" idx="1"/>
          </p:cNvCxnSpPr>
          <p:nvPr/>
        </p:nvCxnSpPr>
        <p:spPr>
          <a:xfrm>
            <a:off x="5556189" y="4390131"/>
            <a:ext cx="624033" cy="52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4" idx="2"/>
            <a:endCxn id="16" idx="0"/>
          </p:cNvCxnSpPr>
          <p:nvPr/>
        </p:nvCxnSpPr>
        <p:spPr>
          <a:xfrm>
            <a:off x="5041839" y="4647305"/>
            <a:ext cx="1" cy="934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853865" y="4198589"/>
            <a:ext cx="854693" cy="3830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Update monthly error statistics for each data provider on the NM911 GIS Dashboard</a:t>
            </a:r>
          </a:p>
        </p:txBody>
      </p:sp>
      <p:cxnSp>
        <p:nvCxnSpPr>
          <p:cNvPr id="95" name="Straight Arrow Connector 94"/>
          <p:cNvCxnSpPr>
            <a:stCxn id="14" idx="1"/>
            <a:endCxn id="82" idx="3"/>
          </p:cNvCxnSpPr>
          <p:nvPr/>
        </p:nvCxnSpPr>
        <p:spPr>
          <a:xfrm flipH="1">
            <a:off x="3708558" y="4390130"/>
            <a:ext cx="818931"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450874" y="5581958"/>
            <a:ext cx="780002" cy="403517"/>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a:r>
              <a:rPr lang="en-US" sz="450" dirty="0"/>
              <a:t>Deliver to NM DFA for PSAP updates &amp; publish to RGIS data clearinghouse for public access</a:t>
            </a:r>
          </a:p>
        </p:txBody>
      </p:sp>
      <p:cxnSp>
        <p:nvCxnSpPr>
          <p:cNvPr id="101" name="Straight Arrow Connector 100"/>
          <p:cNvCxnSpPr>
            <a:stCxn id="16" idx="1"/>
            <a:endCxn id="97" idx="3"/>
          </p:cNvCxnSpPr>
          <p:nvPr/>
        </p:nvCxnSpPr>
        <p:spPr>
          <a:xfrm flipH="1">
            <a:off x="4230876" y="5783690"/>
            <a:ext cx="441268" cy="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4846178" y="2181534"/>
            <a:ext cx="455025" cy="300659"/>
          </a:xfrm>
          <a:prstGeom prst="ellipse">
            <a:avLst/>
          </a:prstGeom>
          <a:ln>
            <a:prstDash val="dash"/>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450" dirty="0"/>
              <a:t>If invalid</a:t>
            </a:r>
          </a:p>
        </p:txBody>
      </p:sp>
      <p:cxnSp>
        <p:nvCxnSpPr>
          <p:cNvPr id="106" name="Straight Arrow Connector 105"/>
          <p:cNvCxnSpPr>
            <a:stCxn id="12" idx="3"/>
            <a:endCxn id="103" idx="2"/>
          </p:cNvCxnSpPr>
          <p:nvPr/>
        </p:nvCxnSpPr>
        <p:spPr>
          <a:xfrm flipV="1">
            <a:off x="3969962" y="2331864"/>
            <a:ext cx="876216" cy="944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5363141" y="1286456"/>
            <a:ext cx="479563" cy="303143"/>
          </a:xfrm>
          <a:prstGeom prst="ellipse">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450" dirty="0"/>
              <a:t>If invalid</a:t>
            </a:r>
          </a:p>
        </p:txBody>
      </p:sp>
      <p:sp>
        <p:nvSpPr>
          <p:cNvPr id="133" name="Rectangle 132"/>
          <p:cNvSpPr/>
          <p:nvPr/>
        </p:nvSpPr>
        <p:spPr>
          <a:xfrm>
            <a:off x="6180222" y="4904493"/>
            <a:ext cx="853821" cy="4865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450" dirty="0"/>
              <a:t>Technical Assistance with Data upload, Understanding reports and error data &amp; Data Correction</a:t>
            </a:r>
          </a:p>
        </p:txBody>
      </p:sp>
      <p:cxnSp>
        <p:nvCxnSpPr>
          <p:cNvPr id="147" name="Straight Arrow Connector 146"/>
          <p:cNvCxnSpPr>
            <a:stCxn id="69" idx="2"/>
            <a:endCxn id="108" idx="2"/>
          </p:cNvCxnSpPr>
          <p:nvPr/>
        </p:nvCxnSpPr>
        <p:spPr>
          <a:xfrm>
            <a:off x="4899542" y="1429040"/>
            <a:ext cx="463599" cy="8988"/>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10" idx="3"/>
            <a:endCxn id="133" idx="3"/>
          </p:cNvCxnSpPr>
          <p:nvPr/>
        </p:nvCxnSpPr>
        <p:spPr>
          <a:xfrm>
            <a:off x="6928601" y="2326588"/>
            <a:ext cx="105442" cy="2821170"/>
          </a:xfrm>
          <a:prstGeom prst="bentConnector3">
            <a:avLst>
              <a:gd name="adj1" fmla="val 22195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16877" y="2698935"/>
            <a:ext cx="725234" cy="3806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50" dirty="0"/>
              <a:t>Crosswalk data to NM911 GIS Data Model</a:t>
            </a:r>
          </a:p>
        </p:txBody>
      </p:sp>
      <p:cxnSp>
        <p:nvCxnSpPr>
          <p:cNvPr id="4" name="Elbow Connector 3"/>
          <p:cNvCxnSpPr>
            <a:stCxn id="12" idx="1"/>
            <a:endCxn id="2" idx="0"/>
          </p:cNvCxnSpPr>
          <p:nvPr/>
        </p:nvCxnSpPr>
        <p:spPr>
          <a:xfrm rot="10800000" flipV="1">
            <a:off x="2779495" y="2341305"/>
            <a:ext cx="614807" cy="35763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3"/>
            <a:endCxn id="11" idx="1"/>
          </p:cNvCxnSpPr>
          <p:nvPr/>
        </p:nvCxnSpPr>
        <p:spPr>
          <a:xfrm>
            <a:off x="3142111" y="2889245"/>
            <a:ext cx="698763" cy="31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949385" y="1282523"/>
            <a:ext cx="726281" cy="321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 dirty="0"/>
              <a:t>MSAG data download from </a:t>
            </a:r>
            <a:r>
              <a:rPr lang="en-US" sz="450" dirty="0" err="1"/>
              <a:t>Intrado</a:t>
            </a:r>
            <a:r>
              <a:rPr lang="en-US" sz="450" dirty="0"/>
              <a:t> (quarterly)</a:t>
            </a:r>
          </a:p>
        </p:txBody>
      </p:sp>
      <p:sp>
        <p:nvSpPr>
          <p:cNvPr id="27" name="Rectangle 26"/>
          <p:cNvSpPr/>
          <p:nvPr/>
        </p:nvSpPr>
        <p:spPr>
          <a:xfrm>
            <a:off x="9378704" y="1287970"/>
            <a:ext cx="725234" cy="321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 dirty="0"/>
              <a:t>ALI data download from </a:t>
            </a:r>
            <a:r>
              <a:rPr lang="en-US" sz="450" dirty="0" err="1"/>
              <a:t>Intrado</a:t>
            </a:r>
            <a:r>
              <a:rPr lang="en-US" sz="450" dirty="0"/>
              <a:t> </a:t>
            </a:r>
            <a:br>
              <a:rPr lang="en-US" sz="450" dirty="0"/>
            </a:br>
            <a:r>
              <a:rPr lang="en-US" sz="450" dirty="0"/>
              <a:t>(once a year)</a:t>
            </a:r>
          </a:p>
        </p:txBody>
      </p:sp>
      <p:sp>
        <p:nvSpPr>
          <p:cNvPr id="7" name="Rectangle 6"/>
          <p:cNvSpPr/>
          <p:nvPr/>
        </p:nvSpPr>
        <p:spPr>
          <a:xfrm>
            <a:off x="8652423" y="2046256"/>
            <a:ext cx="726281" cy="3806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50" dirty="0"/>
              <a:t>Parse data to GIS tables</a:t>
            </a:r>
          </a:p>
        </p:txBody>
      </p:sp>
      <p:sp>
        <p:nvSpPr>
          <p:cNvPr id="9" name="Rectangle 8"/>
          <p:cNvSpPr/>
          <p:nvPr/>
        </p:nvSpPr>
        <p:spPr>
          <a:xfrm>
            <a:off x="9334049" y="2714612"/>
            <a:ext cx="725234" cy="3778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50" dirty="0"/>
              <a:t>Extract data per each PSAP boundary area</a:t>
            </a:r>
          </a:p>
        </p:txBody>
      </p:sp>
      <p:sp>
        <p:nvSpPr>
          <p:cNvPr id="18" name="Rectangle 17"/>
          <p:cNvSpPr/>
          <p:nvPr/>
        </p:nvSpPr>
        <p:spPr>
          <a:xfrm>
            <a:off x="7595769" y="2718345"/>
            <a:ext cx="1080135" cy="3778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50" dirty="0"/>
              <a:t>Extract and aggregate recent address and road data for all local jurisdictions within each PSAP boundary area</a:t>
            </a:r>
          </a:p>
        </p:txBody>
      </p:sp>
      <p:sp>
        <p:nvSpPr>
          <p:cNvPr id="19" name="Rectangle 18"/>
          <p:cNvSpPr/>
          <p:nvPr/>
        </p:nvSpPr>
        <p:spPr>
          <a:xfrm>
            <a:off x="8542828" y="3350781"/>
            <a:ext cx="941261" cy="4398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 dirty="0"/>
              <a:t>MSAG to GIS Data Comparison</a:t>
            </a:r>
          </a:p>
          <a:p>
            <a:pPr algn="ctr"/>
            <a:r>
              <a:rPr lang="en-US" sz="450" dirty="0"/>
              <a:t>ALI to GIS Data Comparison</a:t>
            </a:r>
          </a:p>
        </p:txBody>
      </p:sp>
      <p:cxnSp>
        <p:nvCxnSpPr>
          <p:cNvPr id="32" name="Elbow Connector 31"/>
          <p:cNvCxnSpPr>
            <a:stCxn id="13" idx="3"/>
            <a:endCxn id="14" idx="0"/>
          </p:cNvCxnSpPr>
          <p:nvPr/>
        </p:nvCxnSpPr>
        <p:spPr>
          <a:xfrm>
            <a:off x="4786709" y="3570721"/>
            <a:ext cx="255130" cy="562235"/>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9" idx="1"/>
            <a:endCxn id="14" idx="0"/>
          </p:cNvCxnSpPr>
          <p:nvPr/>
        </p:nvCxnSpPr>
        <p:spPr>
          <a:xfrm rot="10800000" flipV="1">
            <a:off x="5041840" y="3570720"/>
            <a:ext cx="3500989" cy="562235"/>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5" idx="2"/>
            <a:endCxn id="133" idx="0"/>
          </p:cNvCxnSpPr>
          <p:nvPr/>
        </p:nvCxnSpPr>
        <p:spPr>
          <a:xfrm>
            <a:off x="6607133" y="4588309"/>
            <a:ext cx="0" cy="316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a:stCxn id="26" idx="2"/>
            <a:endCxn id="7" idx="1"/>
          </p:cNvCxnSpPr>
          <p:nvPr/>
        </p:nvCxnSpPr>
        <p:spPr>
          <a:xfrm rot="16200000" flipH="1">
            <a:off x="8165967" y="1750111"/>
            <a:ext cx="633013" cy="33989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p:cNvCxnSpPr>
            <a:stCxn id="27" idx="2"/>
            <a:endCxn id="7" idx="3"/>
          </p:cNvCxnSpPr>
          <p:nvPr/>
        </p:nvCxnSpPr>
        <p:spPr>
          <a:xfrm rot="5400000">
            <a:off x="9246229" y="1741473"/>
            <a:ext cx="627567" cy="36261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18" idx="3"/>
            <a:endCxn id="19" idx="0"/>
          </p:cNvCxnSpPr>
          <p:nvPr/>
        </p:nvCxnSpPr>
        <p:spPr>
          <a:xfrm>
            <a:off x="8675904" y="2907273"/>
            <a:ext cx="337555" cy="44350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9" idx="1"/>
            <a:endCxn id="19" idx="0"/>
          </p:cNvCxnSpPr>
          <p:nvPr/>
        </p:nvCxnSpPr>
        <p:spPr>
          <a:xfrm rot="10800000" flipV="1">
            <a:off x="9013459" y="2903540"/>
            <a:ext cx="320591" cy="44724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1" idx="3"/>
            <a:endCxn id="18" idx="1"/>
          </p:cNvCxnSpPr>
          <p:nvPr/>
        </p:nvCxnSpPr>
        <p:spPr>
          <a:xfrm>
            <a:off x="4782135" y="2892441"/>
            <a:ext cx="2813634" cy="1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Elbow Connector 147"/>
          <p:cNvCxnSpPr>
            <a:stCxn id="108" idx="6"/>
            <a:endCxn id="10" idx="0"/>
          </p:cNvCxnSpPr>
          <p:nvPr/>
        </p:nvCxnSpPr>
        <p:spPr>
          <a:xfrm>
            <a:off x="5842704" y="1438028"/>
            <a:ext cx="764429" cy="698251"/>
          </a:xfrm>
          <a:prstGeom prst="bentConnector2">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03" idx="6"/>
            <a:endCxn id="10" idx="1"/>
          </p:cNvCxnSpPr>
          <p:nvPr/>
        </p:nvCxnSpPr>
        <p:spPr>
          <a:xfrm flipV="1">
            <a:off x="5301203" y="2326588"/>
            <a:ext cx="984461" cy="527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0" idx="2"/>
            <a:endCxn id="15" idx="0"/>
          </p:cNvCxnSpPr>
          <p:nvPr/>
        </p:nvCxnSpPr>
        <p:spPr>
          <a:xfrm>
            <a:off x="6607133" y="2516897"/>
            <a:ext cx="0" cy="16856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2150301" y="1104644"/>
            <a:ext cx="5237157" cy="4946735"/>
          </a:xfrm>
          <a:prstGeom prst="rect">
            <a:avLst/>
          </a:prstGeom>
          <a:noFill/>
          <a:ln>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9" name="Freeform 178"/>
          <p:cNvSpPr/>
          <p:nvPr/>
        </p:nvSpPr>
        <p:spPr>
          <a:xfrm>
            <a:off x="4110518" y="1221351"/>
            <a:ext cx="6321615" cy="4247709"/>
          </a:xfrm>
          <a:custGeom>
            <a:avLst/>
            <a:gdLst>
              <a:gd name="connsiteX0" fmla="*/ 6676961 w 11383973"/>
              <a:gd name="connsiteY0" fmla="*/ 6136 h 7769331"/>
              <a:gd name="connsiteX1" fmla="*/ 11383973 w 11383973"/>
              <a:gd name="connsiteY1" fmla="*/ 6136 h 7769331"/>
              <a:gd name="connsiteX2" fmla="*/ 11383973 w 11383973"/>
              <a:gd name="connsiteY2" fmla="*/ 7769331 h 7769331"/>
              <a:gd name="connsiteX3" fmla="*/ 0 w 11383973"/>
              <a:gd name="connsiteY3" fmla="*/ 7769331 h 7769331"/>
              <a:gd name="connsiteX4" fmla="*/ 0 w 11383973"/>
              <a:gd name="connsiteY4" fmla="*/ 4878845 h 7769331"/>
              <a:gd name="connsiteX5" fmla="*/ 3823297 w 11383973"/>
              <a:gd name="connsiteY5" fmla="*/ 4878845 h 7769331"/>
              <a:gd name="connsiteX6" fmla="*/ 3823297 w 11383973"/>
              <a:gd name="connsiteY6" fmla="*/ 6136 h 7769331"/>
              <a:gd name="connsiteX7" fmla="*/ 6769015 w 11383973"/>
              <a:gd name="connsiteY7" fmla="*/ 6136 h 7769331"/>
              <a:gd name="connsiteX8" fmla="*/ 7180188 w 11383973"/>
              <a:gd name="connsiteY8" fmla="*/ 0 h 776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3973" h="7769331">
                <a:moveTo>
                  <a:pt x="6676961" y="6136"/>
                </a:moveTo>
                <a:lnTo>
                  <a:pt x="11383973" y="6136"/>
                </a:lnTo>
                <a:lnTo>
                  <a:pt x="11383973" y="7769331"/>
                </a:lnTo>
                <a:lnTo>
                  <a:pt x="0" y="7769331"/>
                </a:lnTo>
                <a:lnTo>
                  <a:pt x="0" y="4878845"/>
                </a:lnTo>
                <a:lnTo>
                  <a:pt x="3823297" y="4878845"/>
                </a:lnTo>
                <a:lnTo>
                  <a:pt x="3823297" y="6136"/>
                </a:lnTo>
                <a:lnTo>
                  <a:pt x="6769015" y="6136"/>
                </a:lnTo>
                <a:lnTo>
                  <a:pt x="7180188" y="0"/>
                </a:lnTo>
              </a:path>
            </a:pathLst>
          </a:custGeom>
          <a:no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0" name="TextBox 179"/>
          <p:cNvSpPr txBox="1"/>
          <p:nvPr/>
        </p:nvSpPr>
        <p:spPr>
          <a:xfrm>
            <a:off x="3731376" y="755310"/>
            <a:ext cx="2233304" cy="248209"/>
          </a:xfrm>
          <a:prstGeom prst="rect">
            <a:avLst/>
          </a:prstGeom>
          <a:solidFill>
            <a:schemeClr val="accent2">
              <a:lumMod val="75000"/>
            </a:schemeClr>
          </a:solidFill>
          <a:ln>
            <a:solidFill>
              <a:schemeClr val="accent2">
                <a:lumMod val="75000"/>
              </a:schemeClr>
            </a:solidFill>
          </a:ln>
        </p:spPr>
        <p:txBody>
          <a:bodyPr wrap="none" rtlCol="0">
            <a:spAutoFit/>
          </a:bodyPr>
          <a:lstStyle/>
          <a:p>
            <a:r>
              <a:rPr lang="en-US" sz="1013" dirty="0"/>
              <a:t>Monthly GIS Data Validation Workflow</a:t>
            </a:r>
          </a:p>
        </p:txBody>
      </p:sp>
      <p:sp>
        <p:nvSpPr>
          <p:cNvPr id="181" name="TextBox 180"/>
          <p:cNvSpPr txBox="1"/>
          <p:nvPr/>
        </p:nvSpPr>
        <p:spPr>
          <a:xfrm>
            <a:off x="7208346" y="755310"/>
            <a:ext cx="2678938" cy="248209"/>
          </a:xfrm>
          <a:prstGeom prst="rect">
            <a:avLst/>
          </a:prstGeom>
          <a:solidFill>
            <a:schemeClr val="accent1"/>
          </a:solidFill>
          <a:ln>
            <a:solidFill>
              <a:schemeClr val="accent1"/>
            </a:solidFill>
          </a:ln>
        </p:spPr>
        <p:txBody>
          <a:bodyPr wrap="none" rtlCol="0">
            <a:spAutoFit/>
          </a:bodyPr>
          <a:lstStyle/>
          <a:p>
            <a:r>
              <a:rPr lang="en-US" sz="1013" dirty="0"/>
              <a:t>Quarterly GIS-MSAG-ALI Comparison Workflow</a:t>
            </a:r>
          </a:p>
        </p:txBody>
      </p:sp>
      <p:sp>
        <p:nvSpPr>
          <p:cNvPr id="182" name="TextBox 181"/>
          <p:cNvSpPr txBox="1"/>
          <p:nvPr/>
        </p:nvSpPr>
        <p:spPr>
          <a:xfrm>
            <a:off x="4087830" y="237333"/>
            <a:ext cx="4479303" cy="300082"/>
          </a:xfrm>
          <a:prstGeom prst="rect">
            <a:avLst/>
          </a:prstGeom>
          <a:noFill/>
        </p:spPr>
        <p:txBody>
          <a:bodyPr wrap="none" rtlCol="0">
            <a:spAutoFit/>
          </a:bodyPr>
          <a:lstStyle/>
          <a:p>
            <a:r>
              <a:rPr lang="en-US" sz="1350" b="1" dirty="0">
                <a:latin typeface="Cambria" panose="02040503050406030204" pitchFamily="18" charset="0"/>
                <a:ea typeface="Cambria" panose="02040503050406030204" pitchFamily="18" charset="0"/>
              </a:rPr>
              <a:t>New Mexico 911 (NM911) Program GIS Data Workflow</a:t>
            </a:r>
          </a:p>
        </p:txBody>
      </p:sp>
      <p:cxnSp>
        <p:nvCxnSpPr>
          <p:cNvPr id="203" name="Elbow Connector 202"/>
          <p:cNvCxnSpPr>
            <a:stCxn id="7" idx="2"/>
            <a:endCxn id="9" idx="0"/>
          </p:cNvCxnSpPr>
          <p:nvPr/>
        </p:nvCxnSpPr>
        <p:spPr>
          <a:xfrm rot="16200000" flipH="1">
            <a:off x="9212247" y="2230192"/>
            <a:ext cx="287736" cy="68110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866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Collection</a:t>
            </a:r>
          </a:p>
        </p:txBody>
      </p:sp>
      <p:sp>
        <p:nvSpPr>
          <p:cNvPr id="3" name="Content Placeholder 2"/>
          <p:cNvSpPr>
            <a:spLocks noGrp="1"/>
          </p:cNvSpPr>
          <p:nvPr>
            <p:ph idx="1"/>
          </p:nvPr>
        </p:nvSpPr>
        <p:spPr>
          <a:xfrm>
            <a:off x="838200" y="1825625"/>
            <a:ext cx="5257800" cy="4351338"/>
          </a:xfrm>
        </p:spPr>
        <p:txBody>
          <a:bodyPr>
            <a:normAutofit/>
          </a:bodyPr>
          <a:lstStyle/>
          <a:p>
            <a:r>
              <a:rPr lang="en-US" dirty="0">
                <a:latin typeface="Cambria" panose="02040503050406030204" pitchFamily="18" charset="0"/>
                <a:ea typeface="Cambria" panose="02040503050406030204" pitchFamily="18" charset="0"/>
              </a:rPr>
              <a:t>Data Providers were notified via e-mail each month</a:t>
            </a:r>
          </a:p>
          <a:p>
            <a:r>
              <a:rPr lang="en-US" b="1" dirty="0">
                <a:latin typeface="Cambria" panose="02040503050406030204" pitchFamily="18" charset="0"/>
                <a:ea typeface="Cambria" panose="02040503050406030204" pitchFamily="18" charset="0"/>
              </a:rPr>
              <a:t>How</a:t>
            </a:r>
            <a:r>
              <a:rPr lang="en-US" dirty="0">
                <a:latin typeface="Cambria" panose="02040503050406030204" pitchFamily="18" charset="0"/>
                <a:ea typeface="Cambria" panose="02040503050406030204" pitchFamily="18" charset="0"/>
              </a:rPr>
              <a:t>: NM911 Data Portal https://portal.nm911.org/ </a:t>
            </a:r>
          </a:p>
          <a:p>
            <a:r>
              <a:rPr lang="en-US" b="1" dirty="0">
                <a:latin typeface="Cambria" panose="02040503050406030204" pitchFamily="18" charset="0"/>
                <a:ea typeface="Cambria" panose="02040503050406030204" pitchFamily="18" charset="0"/>
              </a:rPr>
              <a:t>When</a:t>
            </a:r>
            <a:r>
              <a:rPr lang="en-US" dirty="0">
                <a:latin typeface="Cambria" panose="02040503050406030204" pitchFamily="18" charset="0"/>
                <a:ea typeface="Cambria" panose="02040503050406030204" pitchFamily="18" charset="0"/>
              </a:rPr>
              <a:t>: 1</a:t>
            </a:r>
            <a:r>
              <a:rPr lang="en-US" baseline="30000" dirty="0">
                <a:latin typeface="Cambria" panose="02040503050406030204" pitchFamily="18" charset="0"/>
                <a:ea typeface="Cambria" panose="02040503050406030204" pitchFamily="18" charset="0"/>
              </a:rPr>
              <a:t>st</a:t>
            </a:r>
            <a:r>
              <a:rPr lang="en-US" dirty="0">
                <a:latin typeface="Cambria" panose="02040503050406030204" pitchFamily="18" charset="0"/>
                <a:ea typeface="Cambria" panose="02040503050406030204" pitchFamily="18" charset="0"/>
              </a:rPr>
              <a:t> – 15</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of each month</a:t>
            </a:r>
          </a:p>
          <a:p>
            <a:r>
              <a:rPr lang="en-US" b="1" dirty="0">
                <a:latin typeface="Cambria" panose="02040503050406030204" pitchFamily="18" charset="0"/>
                <a:ea typeface="Cambria" panose="02040503050406030204" pitchFamily="18" charset="0"/>
              </a:rPr>
              <a:t>What</a:t>
            </a:r>
            <a:r>
              <a:rPr lang="en-US" dirty="0">
                <a:latin typeface="Cambria" panose="02040503050406030204" pitchFamily="18" charset="0"/>
                <a:ea typeface="Cambria" panose="02040503050406030204" pitchFamily="18" charset="0"/>
              </a:rPr>
              <a:t>: Address points, Road centerlines, and Boundaries</a:t>
            </a:r>
          </a:p>
          <a:p>
            <a:pPr lvl="1"/>
            <a:r>
              <a:rPr lang="en-US" dirty="0">
                <a:latin typeface="Cambria" panose="02040503050406030204" pitchFamily="18" charset="0"/>
                <a:ea typeface="Cambria" panose="02040503050406030204" pitchFamily="18" charset="0"/>
              </a:rPr>
              <a:t>Accepted data formats: Shapefiles (zipped or unzipped), File geodatabases (zipped)</a:t>
            </a:r>
          </a:p>
        </p:txBody>
      </p:sp>
      <p:pic>
        <p:nvPicPr>
          <p:cNvPr id="6" name="Picture 5"/>
          <p:cNvPicPr/>
          <p:nvPr/>
        </p:nvPicPr>
        <p:blipFill>
          <a:blip r:embed="rId3"/>
          <a:stretch>
            <a:fillRect/>
          </a:stretch>
        </p:blipFill>
        <p:spPr>
          <a:xfrm>
            <a:off x="6096001" y="1060259"/>
            <a:ext cx="5943600" cy="4563745"/>
          </a:xfrm>
          <a:prstGeom prst="rect">
            <a:avLst/>
          </a:prstGeom>
        </p:spPr>
      </p:pic>
    </p:spTree>
    <p:extLst>
      <p:ext uri="{BB962C8B-B14F-4D97-AF65-F5344CB8AC3E}">
        <p14:creationId xmlns:p14="http://schemas.microsoft.com/office/powerpoint/2010/main" val="555751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NM911 Data Portal</a:t>
            </a:r>
          </a:p>
        </p:txBody>
      </p:sp>
      <p:pic>
        <p:nvPicPr>
          <p:cNvPr id="3" name="Picture 2"/>
          <p:cNvPicPr>
            <a:picLocks noChangeAspect="1"/>
          </p:cNvPicPr>
          <p:nvPr/>
        </p:nvPicPr>
        <p:blipFill rotWithShape="1">
          <a:blip r:embed="rId2"/>
          <a:srcRect l="21351" r="746" b="48896"/>
          <a:stretch/>
        </p:blipFill>
        <p:spPr>
          <a:xfrm>
            <a:off x="6906596" y="4283977"/>
            <a:ext cx="5069780" cy="2208898"/>
          </a:xfrm>
          <a:prstGeom prst="rect">
            <a:avLst/>
          </a:prstGeom>
        </p:spPr>
      </p:pic>
      <p:pic>
        <p:nvPicPr>
          <p:cNvPr id="7" name="Picture 6"/>
          <p:cNvPicPr>
            <a:picLocks noChangeAspect="1"/>
          </p:cNvPicPr>
          <p:nvPr/>
        </p:nvPicPr>
        <p:blipFill rotWithShape="1">
          <a:blip r:embed="rId3"/>
          <a:srcRect t="35934" b="26122"/>
          <a:stretch/>
        </p:blipFill>
        <p:spPr>
          <a:xfrm>
            <a:off x="7122561" y="2112178"/>
            <a:ext cx="4637850" cy="1325563"/>
          </a:xfrm>
          <a:prstGeom prst="rect">
            <a:avLst/>
          </a:prstGeom>
        </p:spPr>
      </p:pic>
      <p:pic>
        <p:nvPicPr>
          <p:cNvPr id="4" name="Picture 3">
            <a:extLst>
              <a:ext uri="{FF2B5EF4-FFF2-40B4-BE49-F238E27FC236}">
                <a16:creationId xmlns:a16="http://schemas.microsoft.com/office/drawing/2014/main" id="{0C861C71-29E1-4B3C-BBB5-4C4C34ACC636}"/>
              </a:ext>
            </a:extLst>
          </p:cNvPr>
          <p:cNvPicPr>
            <a:picLocks noChangeAspect="1"/>
          </p:cNvPicPr>
          <p:nvPr/>
        </p:nvPicPr>
        <p:blipFill>
          <a:blip r:embed="rId4"/>
          <a:stretch>
            <a:fillRect/>
          </a:stretch>
        </p:blipFill>
        <p:spPr>
          <a:xfrm>
            <a:off x="215624" y="1521681"/>
            <a:ext cx="6427535" cy="4971194"/>
          </a:xfrm>
          <a:prstGeom prst="rect">
            <a:avLst/>
          </a:prstGeom>
        </p:spPr>
      </p:pic>
      <p:sp>
        <p:nvSpPr>
          <p:cNvPr id="5" name="TextBox 4">
            <a:extLst>
              <a:ext uri="{FF2B5EF4-FFF2-40B4-BE49-F238E27FC236}">
                <a16:creationId xmlns:a16="http://schemas.microsoft.com/office/drawing/2014/main" id="{58F8A938-27EA-4D72-B19D-59C44EFF662F}"/>
              </a:ext>
            </a:extLst>
          </p:cNvPr>
          <p:cNvSpPr txBox="1"/>
          <p:nvPr/>
        </p:nvSpPr>
        <p:spPr>
          <a:xfrm>
            <a:off x="7066309" y="1441060"/>
            <a:ext cx="4206536" cy="646331"/>
          </a:xfrm>
          <a:prstGeom prst="rect">
            <a:avLst/>
          </a:prstGeom>
          <a:noFill/>
        </p:spPr>
        <p:txBody>
          <a:bodyPr wrap="none" rtlCol="0">
            <a:spAutoFit/>
          </a:bodyPr>
          <a:lstStyle/>
          <a:p>
            <a:r>
              <a:rPr lang="en-US" dirty="0"/>
              <a:t>Acknowledgement if upload is a Success!</a:t>
            </a:r>
            <a:br>
              <a:rPr lang="en-US" dirty="0"/>
            </a:br>
            <a:r>
              <a:rPr lang="en-US" i="1" dirty="0">
                <a:solidFill>
                  <a:schemeClr val="accent4">
                    <a:lumMod val="60000"/>
                    <a:lumOff val="40000"/>
                  </a:schemeClr>
                </a:solidFill>
              </a:rPr>
              <a:t>No email – We try not to SPAM your inbox!!</a:t>
            </a:r>
          </a:p>
        </p:txBody>
      </p:sp>
      <p:sp>
        <p:nvSpPr>
          <p:cNvPr id="6" name="TextBox 5">
            <a:extLst>
              <a:ext uri="{FF2B5EF4-FFF2-40B4-BE49-F238E27FC236}">
                <a16:creationId xmlns:a16="http://schemas.microsoft.com/office/drawing/2014/main" id="{AEF1765A-311D-4182-AC36-56155388BB8B}"/>
              </a:ext>
            </a:extLst>
          </p:cNvPr>
          <p:cNvSpPr txBox="1"/>
          <p:nvPr/>
        </p:nvSpPr>
        <p:spPr>
          <a:xfrm>
            <a:off x="6906596" y="3907115"/>
            <a:ext cx="4220194" cy="369332"/>
          </a:xfrm>
          <a:prstGeom prst="rect">
            <a:avLst/>
          </a:prstGeom>
          <a:noFill/>
        </p:spPr>
        <p:txBody>
          <a:bodyPr wrap="none" rtlCol="0">
            <a:spAutoFit/>
          </a:bodyPr>
          <a:lstStyle/>
          <a:p>
            <a:r>
              <a:rPr lang="en-US" dirty="0"/>
              <a:t>As seen in the second half of each month.</a:t>
            </a:r>
          </a:p>
        </p:txBody>
      </p:sp>
    </p:spTree>
    <p:extLst>
      <p:ext uri="{BB962C8B-B14F-4D97-AF65-F5344CB8AC3E}">
        <p14:creationId xmlns:p14="http://schemas.microsoft.com/office/powerpoint/2010/main" val="24658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NM911 Data Portal</a:t>
            </a:r>
          </a:p>
        </p:txBody>
      </p:sp>
      <p:pic>
        <p:nvPicPr>
          <p:cNvPr id="6" name="Picture 5"/>
          <p:cNvPicPr>
            <a:picLocks noChangeAspect="1"/>
          </p:cNvPicPr>
          <p:nvPr/>
        </p:nvPicPr>
        <p:blipFill rotWithShape="1">
          <a:blip r:embed="rId2"/>
          <a:srcRect t="11277" b="25448"/>
          <a:stretch/>
        </p:blipFill>
        <p:spPr>
          <a:xfrm>
            <a:off x="440492" y="1590414"/>
            <a:ext cx="2105025" cy="584617"/>
          </a:xfrm>
          <a:prstGeom prst="rect">
            <a:avLst/>
          </a:prstGeom>
        </p:spPr>
      </p:pic>
      <p:pic>
        <p:nvPicPr>
          <p:cNvPr id="7" name="Picture 6"/>
          <p:cNvPicPr>
            <a:picLocks noChangeAspect="1"/>
          </p:cNvPicPr>
          <p:nvPr/>
        </p:nvPicPr>
        <p:blipFill rotWithShape="1">
          <a:blip r:embed="rId3"/>
          <a:srcRect t="13511" b="16813"/>
          <a:stretch/>
        </p:blipFill>
        <p:spPr>
          <a:xfrm>
            <a:off x="6536779" y="1293642"/>
            <a:ext cx="2126786" cy="569627"/>
          </a:xfrm>
          <a:prstGeom prst="rect">
            <a:avLst/>
          </a:prstGeom>
        </p:spPr>
      </p:pic>
      <p:pic>
        <p:nvPicPr>
          <p:cNvPr id="8" name="Picture 7"/>
          <p:cNvPicPr>
            <a:picLocks noChangeAspect="1"/>
          </p:cNvPicPr>
          <p:nvPr/>
        </p:nvPicPr>
        <p:blipFill>
          <a:blip r:embed="rId4"/>
          <a:stretch>
            <a:fillRect/>
          </a:stretch>
        </p:blipFill>
        <p:spPr>
          <a:xfrm>
            <a:off x="6536779" y="1882961"/>
            <a:ext cx="5106415" cy="416436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440492" y="4176867"/>
            <a:ext cx="1866900" cy="542925"/>
          </a:xfrm>
          <a:prstGeom prst="rect">
            <a:avLst/>
          </a:prstGeom>
        </p:spPr>
      </p:pic>
      <p:pic>
        <p:nvPicPr>
          <p:cNvPr id="10" name="Picture 9"/>
          <p:cNvPicPr>
            <a:picLocks noChangeAspect="1"/>
          </p:cNvPicPr>
          <p:nvPr/>
        </p:nvPicPr>
        <p:blipFill>
          <a:blip r:embed="rId6"/>
          <a:stretch>
            <a:fillRect/>
          </a:stretch>
        </p:blipFill>
        <p:spPr>
          <a:xfrm>
            <a:off x="440492" y="4736164"/>
            <a:ext cx="5646769" cy="14772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ABE0ACA-8915-4200-8234-00A65D77ACD6}"/>
              </a:ext>
            </a:extLst>
          </p:cNvPr>
          <p:cNvPicPr>
            <a:picLocks noChangeAspect="1"/>
          </p:cNvPicPr>
          <p:nvPr/>
        </p:nvPicPr>
        <p:blipFill>
          <a:blip r:embed="rId7"/>
          <a:stretch>
            <a:fillRect/>
          </a:stretch>
        </p:blipFill>
        <p:spPr>
          <a:xfrm>
            <a:off x="440492" y="2175032"/>
            <a:ext cx="5490289" cy="1880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862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NM911 Data Portal</a:t>
            </a:r>
          </a:p>
        </p:txBody>
      </p:sp>
      <p:pic>
        <p:nvPicPr>
          <p:cNvPr id="4" name="Picture 3"/>
          <p:cNvPicPr>
            <a:picLocks noChangeAspect="1"/>
          </p:cNvPicPr>
          <p:nvPr/>
        </p:nvPicPr>
        <p:blipFill>
          <a:blip r:embed="rId2"/>
          <a:stretch>
            <a:fillRect/>
          </a:stretch>
        </p:blipFill>
        <p:spPr>
          <a:xfrm>
            <a:off x="838200" y="2103152"/>
            <a:ext cx="4832276" cy="434261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838200" y="1519199"/>
            <a:ext cx="1695450" cy="590550"/>
          </a:xfrm>
          <a:prstGeom prst="rect">
            <a:avLst/>
          </a:prstGeom>
        </p:spPr>
      </p:pic>
      <p:pic>
        <p:nvPicPr>
          <p:cNvPr id="6" name="Picture 5"/>
          <p:cNvPicPr>
            <a:picLocks noChangeAspect="1"/>
          </p:cNvPicPr>
          <p:nvPr/>
        </p:nvPicPr>
        <p:blipFill>
          <a:blip r:embed="rId4"/>
          <a:stretch>
            <a:fillRect/>
          </a:stretch>
        </p:blipFill>
        <p:spPr>
          <a:xfrm>
            <a:off x="6024290" y="3780174"/>
            <a:ext cx="5329510" cy="1338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18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NM911 Data Portal</a:t>
            </a:r>
          </a:p>
        </p:txBody>
      </p:sp>
      <p:pic>
        <p:nvPicPr>
          <p:cNvPr id="4" name="Picture 3"/>
          <p:cNvPicPr>
            <a:picLocks noChangeAspect="1"/>
          </p:cNvPicPr>
          <p:nvPr/>
        </p:nvPicPr>
        <p:blipFill>
          <a:blip r:embed="rId2"/>
          <a:stretch>
            <a:fillRect/>
          </a:stretch>
        </p:blipFill>
        <p:spPr>
          <a:xfrm>
            <a:off x="1119968" y="2033158"/>
            <a:ext cx="9172575" cy="3657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1119968" y="1595008"/>
            <a:ext cx="1628775" cy="438150"/>
          </a:xfrm>
          <a:prstGeom prst="rect">
            <a:avLst/>
          </a:prstGeom>
        </p:spPr>
      </p:pic>
    </p:spTree>
    <p:extLst>
      <p:ext uri="{BB962C8B-B14F-4D97-AF65-F5344CB8AC3E}">
        <p14:creationId xmlns:p14="http://schemas.microsoft.com/office/powerpoint/2010/main" val="2746098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Conversion</a:t>
            </a:r>
          </a:p>
        </p:txBody>
      </p:sp>
      <p:sp>
        <p:nvSpPr>
          <p:cNvPr id="9" name="Content Placeholder 8"/>
          <p:cNvSpPr>
            <a:spLocks noGrp="1"/>
          </p:cNvSpPr>
          <p:nvPr>
            <p:ph idx="1"/>
          </p:nvPr>
        </p:nvSpPr>
        <p:spPr>
          <a:xfrm>
            <a:off x="838200" y="1504161"/>
            <a:ext cx="5257800" cy="4672802"/>
          </a:xfrm>
        </p:spPr>
        <p:txBody>
          <a:bodyPr/>
          <a:lstStyle/>
          <a:p>
            <a:r>
              <a:rPr lang="en-US" dirty="0">
                <a:latin typeface="Cambria" panose="02040503050406030204" pitchFamily="18" charset="0"/>
                <a:ea typeface="Cambria" panose="02040503050406030204" pitchFamily="18" charset="0"/>
              </a:rPr>
              <a:t>NM911 Data Portal Admin Tools</a:t>
            </a:r>
          </a:p>
          <a:p>
            <a:pPr lvl="1"/>
            <a:r>
              <a:rPr lang="en-US" dirty="0">
                <a:latin typeface="Cambria" panose="02040503050406030204" pitchFamily="18" charset="0"/>
                <a:ea typeface="Cambria" panose="02040503050406030204" pitchFamily="18" charset="0"/>
              </a:rPr>
              <a:t>NM911 Data Model</a:t>
            </a:r>
          </a:p>
          <a:p>
            <a:pPr lvl="1"/>
            <a:r>
              <a:rPr lang="en-US" dirty="0">
                <a:latin typeface="Cambria" panose="02040503050406030204" pitchFamily="18" charset="0"/>
                <a:ea typeface="Cambria" panose="02040503050406030204" pitchFamily="18" charset="0"/>
              </a:rPr>
              <a:t>Field Mapping/Crosswalk between local schema to state schema</a:t>
            </a:r>
          </a:p>
          <a:p>
            <a:pPr lvl="1"/>
            <a:r>
              <a:rPr lang="en-US" dirty="0">
                <a:latin typeface="Cambria" panose="02040503050406030204" pitchFamily="18" charset="0"/>
                <a:ea typeface="Cambria" panose="02040503050406030204" pitchFamily="18" charset="0"/>
              </a:rPr>
              <a:t>Data imported to State Schema</a:t>
            </a:r>
          </a:p>
          <a:p>
            <a:pPr lvl="1"/>
            <a:r>
              <a:rPr lang="en-US" dirty="0">
                <a:latin typeface="Cambria" panose="02040503050406030204" pitchFamily="18" charset="0"/>
                <a:ea typeface="Cambria" panose="02040503050406030204" pitchFamily="18" charset="0"/>
              </a:rPr>
              <a:t>Error feature classes are created if exists</a:t>
            </a:r>
          </a:p>
        </p:txBody>
      </p:sp>
      <p:pic>
        <p:nvPicPr>
          <p:cNvPr id="10" name="Picture 9"/>
          <p:cNvPicPr>
            <a:picLocks noChangeAspect="1"/>
          </p:cNvPicPr>
          <p:nvPr/>
        </p:nvPicPr>
        <p:blipFill>
          <a:blip r:embed="rId2"/>
          <a:stretch>
            <a:fillRect/>
          </a:stretch>
        </p:blipFill>
        <p:spPr>
          <a:xfrm>
            <a:off x="6096000" y="832643"/>
            <a:ext cx="5872824" cy="131546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a:off x="6096000" y="2514744"/>
            <a:ext cx="3636963" cy="268102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8201306" y="3965971"/>
            <a:ext cx="3650342" cy="2526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4722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Assessment</a:t>
            </a:r>
          </a:p>
        </p:txBody>
      </p:sp>
      <p:sp>
        <p:nvSpPr>
          <p:cNvPr id="3" name="Content Placeholder 2"/>
          <p:cNvSpPr>
            <a:spLocks noGrp="1"/>
          </p:cNvSpPr>
          <p:nvPr>
            <p:ph idx="1"/>
          </p:nvPr>
        </p:nvSpPr>
        <p:spPr>
          <a:xfrm>
            <a:off x="838200" y="1626433"/>
            <a:ext cx="5257800" cy="4550530"/>
          </a:xfrm>
        </p:spPr>
        <p:txBody>
          <a:bodyPr/>
          <a:lstStyle/>
          <a:p>
            <a:r>
              <a:rPr lang="en-US" dirty="0">
                <a:latin typeface="Cambria" panose="02040503050406030204" pitchFamily="18" charset="0"/>
                <a:ea typeface="Cambria" panose="02040503050406030204" pitchFamily="18" charset="0"/>
              </a:rPr>
              <a:t>QA/QC to ensure data integrity</a:t>
            </a:r>
          </a:p>
          <a:p>
            <a:r>
              <a:rPr lang="en-US" dirty="0">
                <a:latin typeface="Cambria" panose="02040503050406030204" pitchFamily="18" charset="0"/>
                <a:ea typeface="Cambria" panose="02040503050406030204" pitchFamily="18" charset="0"/>
              </a:rPr>
              <a:t>Spatial &amp; Tabular Accuracy Checks</a:t>
            </a:r>
          </a:p>
          <a:p>
            <a:r>
              <a:rPr lang="en-US" dirty="0">
                <a:latin typeface="Cambria" panose="02040503050406030204" pitchFamily="18" charset="0"/>
                <a:ea typeface="Cambria" panose="02040503050406030204" pitchFamily="18" charset="0"/>
              </a:rPr>
              <a:t>Topology Checks</a:t>
            </a:r>
          </a:p>
          <a:p>
            <a:r>
              <a:rPr lang="en-US" dirty="0">
                <a:latin typeface="Cambria" panose="02040503050406030204" pitchFamily="18" charset="0"/>
                <a:ea typeface="Cambria" panose="02040503050406030204" pitchFamily="18" charset="0"/>
              </a:rPr>
              <a:t>Data Reviewer Checks</a:t>
            </a:r>
          </a:p>
          <a:p>
            <a:r>
              <a:rPr lang="en-US" dirty="0">
                <a:latin typeface="Cambria" panose="02040503050406030204" pitchFamily="18" charset="0"/>
                <a:ea typeface="Cambria" panose="02040503050406030204" pitchFamily="18" charset="0"/>
              </a:rPr>
              <a:t>Datasets: Road Centerlines, Address Points, Administrative/Addressing Boundary</a:t>
            </a:r>
          </a:p>
          <a:p>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6858000" y="1803400"/>
            <a:ext cx="3972044" cy="3629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8566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Assessment</a:t>
            </a:r>
          </a:p>
        </p:txBody>
      </p:sp>
      <p:graphicFrame>
        <p:nvGraphicFramePr>
          <p:cNvPr id="11" name="Table 10"/>
          <p:cNvGraphicFramePr>
            <a:graphicFrameLocks noGrp="1"/>
          </p:cNvGraphicFramePr>
          <p:nvPr>
            <p:extLst>
              <p:ext uri="{D42A27DB-BD31-4B8C-83A1-F6EECF244321}">
                <p14:modId xmlns:p14="http://schemas.microsoft.com/office/powerpoint/2010/main" val="3166802452"/>
              </p:ext>
            </p:extLst>
          </p:nvPr>
        </p:nvGraphicFramePr>
        <p:xfrm>
          <a:off x="933033" y="1470810"/>
          <a:ext cx="6794398" cy="5034920"/>
        </p:xfrm>
        <a:graphic>
          <a:graphicData uri="http://schemas.openxmlformats.org/drawingml/2006/table">
            <a:tbl>
              <a:tblPr>
                <a:tableStyleId>{6E25E649-3F16-4E02-A733-19D2CDBF48F0}</a:tableStyleId>
              </a:tblPr>
              <a:tblGrid>
                <a:gridCol w="345211">
                  <a:extLst>
                    <a:ext uri="{9D8B030D-6E8A-4147-A177-3AD203B41FA5}">
                      <a16:colId xmlns:a16="http://schemas.microsoft.com/office/drawing/2014/main" val="1958847048"/>
                    </a:ext>
                  </a:extLst>
                </a:gridCol>
                <a:gridCol w="109841">
                  <a:extLst>
                    <a:ext uri="{9D8B030D-6E8A-4147-A177-3AD203B41FA5}">
                      <a16:colId xmlns:a16="http://schemas.microsoft.com/office/drawing/2014/main" val="2933148507"/>
                    </a:ext>
                  </a:extLst>
                </a:gridCol>
                <a:gridCol w="6339346">
                  <a:extLst>
                    <a:ext uri="{9D8B030D-6E8A-4147-A177-3AD203B41FA5}">
                      <a16:colId xmlns:a16="http://schemas.microsoft.com/office/drawing/2014/main" val="3336927960"/>
                    </a:ext>
                  </a:extLst>
                </a:gridCol>
              </a:tblGrid>
              <a:tr h="228860">
                <a:tc>
                  <a:txBody>
                    <a:bodyPr/>
                    <a:lstStyle/>
                    <a:p>
                      <a:pPr algn="l" fontAlgn="b"/>
                      <a:endParaRPr lang="en-US" sz="1400" b="0"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endParaRPr lang="en-US" sz="1400" b="0"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solidFill>
                            <a:schemeClr val="bg1"/>
                          </a:solidFill>
                          <a:effectLst/>
                        </a:rPr>
                        <a:t>DATA REVIEWER CHECKS</a:t>
                      </a:r>
                      <a:endParaRPr lang="en-US" sz="1400" b="0"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234478316"/>
                  </a:ext>
                </a:extLst>
              </a:tr>
              <a:tr h="228860">
                <a:tc>
                  <a:txBody>
                    <a:bodyPr/>
                    <a:lstStyle/>
                    <a:p>
                      <a:pPr algn="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Address Number Cannot Be 0, Negative, NULL Or Blank</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0379805"/>
                  </a:ext>
                </a:extLst>
              </a:tr>
              <a:tr h="228860">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Address Number Should Be Within Road Centerline Address Range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66784682"/>
                  </a:ext>
                </a:extLst>
              </a:tr>
              <a:tr h="228860">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Full Road Name Must Match Road Centerline Full Road Name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89831328"/>
                  </a:ext>
                </a:extLst>
              </a:tr>
              <a:tr h="228860">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Has Invalid Geometry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89567305"/>
                  </a:ext>
                </a:extLst>
              </a:tr>
              <a:tr h="228860">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Must Not Have Duplicate Geometry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12611811"/>
                  </a:ext>
                </a:extLst>
              </a:tr>
              <a:tr h="228860">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Address Point Street Name Cannot Be Blank Or NULL</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20935308"/>
                  </a:ext>
                </a:extLst>
              </a:tr>
              <a:tr h="228860">
                <a:tc>
                  <a:txBody>
                    <a:bodyPr/>
                    <a:lstStyle/>
                    <a:p>
                      <a:pPr algn="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NM911 Topology Checks</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31034049"/>
                  </a:ext>
                </a:extLst>
              </a:tr>
              <a:tr h="228860">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Road Centerline Has Invalid Geometry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72451326"/>
                  </a:ext>
                </a:extLst>
              </a:tr>
              <a:tr h="228860">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Left High Address Must Be Odd</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04317077"/>
                  </a:ext>
                </a:extLst>
              </a:tr>
              <a:tr h="228860">
                <a:tc>
                  <a:txBody>
                    <a:bodyPr/>
                    <a:lstStyle/>
                    <a:p>
                      <a:pPr algn="r"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Left Low Address Is Greater Than Left High Address</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7540960"/>
                  </a:ext>
                </a:extLst>
              </a:tr>
              <a:tr h="228860">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Left Low Address Must Be Odd</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84438701"/>
                  </a:ext>
                </a:extLst>
              </a:tr>
              <a:tr h="228860">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Length Must Not Be Less than 15 ft.</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27495448"/>
                  </a:ext>
                </a:extLst>
              </a:tr>
              <a:tr h="228860">
                <a:tc>
                  <a:txBody>
                    <a:bodyPr/>
                    <a:lstStyle/>
                    <a:p>
                      <a:pPr algn="r" fontAlgn="b"/>
                      <a:r>
                        <a:rPr lang="en-US" sz="1400" u="none" strike="noStrike">
                          <a:effectLst/>
                        </a:rPr>
                        <a:t>13</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Must Be Broken And Snapped At Road Intersections</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76900964"/>
                  </a:ext>
                </a:extLst>
              </a:tr>
              <a:tr h="228860">
                <a:tc>
                  <a:txBody>
                    <a:bodyPr/>
                    <a:lstStyle/>
                    <a:p>
                      <a:pPr algn="r" fontAlgn="b"/>
                      <a:r>
                        <a:rPr lang="en-US" sz="1400" u="none" strike="noStrike">
                          <a:effectLst/>
                        </a:rPr>
                        <a:t>14</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Must Not Have Dangles</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52637604"/>
                  </a:ext>
                </a:extLst>
              </a:tr>
              <a:tr h="228860">
                <a:tc>
                  <a:txBody>
                    <a:bodyPr/>
                    <a:lstStyle/>
                    <a:p>
                      <a:pPr algn="r" fontAlgn="b"/>
                      <a:r>
                        <a:rPr lang="en-US" sz="1400" u="none" strike="noStrike">
                          <a:effectLst/>
                        </a:rPr>
                        <a:t>15</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Road Centerline Must Not Have Duplicate Geometry</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14820394"/>
                  </a:ext>
                </a:extLst>
              </a:tr>
              <a:tr h="228860">
                <a:tc>
                  <a:txBody>
                    <a:bodyPr/>
                    <a:lstStyle/>
                    <a:p>
                      <a:pPr algn="r" fontAlgn="b"/>
                      <a:r>
                        <a:rPr lang="en-US" sz="1400" u="none" strike="noStrike">
                          <a:effectLst/>
                        </a:rPr>
                        <a:t>16</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Road Centerline Must Not Have Left Side Overlapping Address Range</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41504680"/>
                  </a:ext>
                </a:extLst>
              </a:tr>
              <a:tr h="228860">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Must Not Have Right Side Overlapping Address Range</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97741215"/>
                  </a:ext>
                </a:extLst>
              </a:tr>
              <a:tr h="228860">
                <a:tc>
                  <a:txBody>
                    <a:bodyPr/>
                    <a:lstStyle/>
                    <a:p>
                      <a:pPr algn="r" fontAlgn="b"/>
                      <a:r>
                        <a:rPr lang="en-US" sz="1400" u="none" strike="noStrike">
                          <a:effectLst/>
                        </a:rPr>
                        <a:t>18</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Right High Address Must Be Even</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30655066"/>
                  </a:ext>
                </a:extLst>
              </a:tr>
              <a:tr h="228860">
                <a:tc>
                  <a:txBody>
                    <a:bodyPr/>
                    <a:lstStyle/>
                    <a:p>
                      <a:pPr algn="r" fontAlgn="b"/>
                      <a:r>
                        <a:rPr lang="en-US" sz="1400" u="none" strike="noStrike">
                          <a:effectLst/>
                        </a:rPr>
                        <a:t>19</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Road Centerline Right Low Address Is Greater Than Right High Address</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56652306"/>
                  </a:ext>
                </a:extLst>
              </a:tr>
              <a:tr h="228860">
                <a:tc>
                  <a:txBody>
                    <a:bodyPr/>
                    <a:lstStyle/>
                    <a:p>
                      <a:pPr algn="r" fontAlgn="b"/>
                      <a:r>
                        <a:rPr lang="en-US" sz="1400" u="none" strike="noStrike">
                          <a:effectLst/>
                        </a:rPr>
                        <a:t>20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a:effectLst/>
                        </a:rPr>
                        <a:t>Road Centerline Right Low Address Must Be Even</a:t>
                      </a:r>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02227486"/>
                  </a:ext>
                </a:extLst>
              </a:tr>
              <a:tr h="228860">
                <a:tc>
                  <a:txBody>
                    <a:bodyPr/>
                    <a:lstStyle/>
                    <a:p>
                      <a:pPr algn="r" fontAlgn="b"/>
                      <a:r>
                        <a:rPr lang="en-US" sz="1400" u="none" strike="noStrike">
                          <a:effectLst/>
                        </a:rPr>
                        <a:t>21</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Road Centerline Should Not Be Multipart</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47969480"/>
                  </a:ext>
                </a:extLst>
              </a:tr>
            </a:tbl>
          </a:graphicData>
        </a:graphic>
      </p:graphicFrame>
    </p:spTree>
    <p:extLst>
      <p:ext uri="{BB962C8B-B14F-4D97-AF65-F5344CB8AC3E}">
        <p14:creationId xmlns:p14="http://schemas.microsoft.com/office/powerpoint/2010/main" val="949260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Analysis – Fishbone</a:t>
            </a:r>
          </a:p>
        </p:txBody>
      </p:sp>
      <p:sp>
        <p:nvSpPr>
          <p:cNvPr id="6" name="Content Placeholder 2"/>
          <p:cNvSpPr>
            <a:spLocks noGrp="1"/>
          </p:cNvSpPr>
          <p:nvPr>
            <p:ph idx="1"/>
          </p:nvPr>
        </p:nvSpPr>
        <p:spPr>
          <a:xfrm>
            <a:off x="838200" y="1825625"/>
            <a:ext cx="4908592" cy="4351338"/>
          </a:xfrm>
        </p:spPr>
        <p:txBody>
          <a:bodyPr/>
          <a:lstStyle/>
          <a:p>
            <a:r>
              <a:rPr lang="en-US" dirty="0">
                <a:latin typeface="Cambria" panose="02040503050406030204" pitchFamily="18" charset="0"/>
                <a:ea typeface="Cambria" panose="02040503050406030204" pitchFamily="18" charset="0"/>
              </a:rPr>
              <a:t>Visually Compare road centerlines to address points</a:t>
            </a:r>
          </a:p>
          <a:p>
            <a:pPr lvl="1"/>
            <a:r>
              <a:rPr lang="en-US" dirty="0">
                <a:latin typeface="Cambria" panose="02040503050406030204" pitchFamily="18" charset="0"/>
                <a:ea typeface="Cambria" panose="02040503050406030204" pitchFamily="18" charset="0"/>
              </a:rPr>
              <a:t>Out of numerical order</a:t>
            </a:r>
          </a:p>
          <a:p>
            <a:pPr lvl="1"/>
            <a:r>
              <a:rPr lang="en-US" dirty="0">
                <a:latin typeface="Cambria" panose="02040503050406030204" pitchFamily="18" charset="0"/>
                <a:ea typeface="Cambria" panose="02040503050406030204" pitchFamily="18" charset="0"/>
              </a:rPr>
              <a:t>On the wrong side of the street</a:t>
            </a:r>
          </a:p>
          <a:p>
            <a:pPr lvl="1"/>
            <a:r>
              <a:rPr lang="en-US" dirty="0">
                <a:latin typeface="Cambria" panose="02040503050406030204" pitchFamily="18" charset="0"/>
                <a:ea typeface="Cambria" panose="02040503050406030204" pitchFamily="18" charset="0"/>
              </a:rPr>
              <a:t>On the wrong block</a:t>
            </a:r>
          </a:p>
          <a:p>
            <a:r>
              <a:rPr lang="en-US" u="sng" dirty="0">
                <a:latin typeface="Cambria" panose="02040503050406030204" pitchFamily="18" charset="0"/>
                <a:ea typeface="Cambria" panose="02040503050406030204" pitchFamily="18" charset="0"/>
              </a:rPr>
              <a:t>Only generated if the address point and road centerline data contains Community Name and </a:t>
            </a:r>
            <a:r>
              <a:rPr lang="en-US" u="sng" dirty="0" err="1">
                <a:latin typeface="Cambria" panose="02040503050406030204" pitchFamily="18" charset="0"/>
                <a:ea typeface="Cambria" panose="02040503050406030204" pitchFamily="18" charset="0"/>
              </a:rPr>
              <a:t>ZipCodes</a:t>
            </a:r>
            <a:endParaRPr lang="en-US" u="sng"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6322076" y="1615508"/>
            <a:ext cx="5102642" cy="4092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8586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5720"/>
            <a:r>
              <a:rPr lang="en-US" dirty="0">
                <a:latin typeface="Cambria" panose="02040503050406030204" pitchFamily="18" charset="0"/>
                <a:ea typeface="Cambria" panose="02040503050406030204" pitchFamily="18" charset="0"/>
              </a:rPr>
              <a:t>Earth Data Analysis Center, The University of New Mexico’s Role</a:t>
            </a:r>
          </a:p>
        </p:txBody>
      </p:sp>
      <p:sp>
        <p:nvSpPr>
          <p:cNvPr id="3" name="Content Placeholder 2"/>
          <p:cNvSpPr>
            <a:spLocks noGrp="1"/>
          </p:cNvSpPr>
          <p:nvPr>
            <p:ph idx="1"/>
          </p:nvPr>
        </p:nvSpPr>
        <p:spPr/>
        <p:txBody>
          <a:bodyPr/>
          <a:lstStyle/>
          <a:p>
            <a:r>
              <a:rPr lang="en-US" dirty="0">
                <a:latin typeface="Cambria" panose="02040503050406030204" pitchFamily="18" charset="0"/>
                <a:ea typeface="Cambria" panose="02040503050406030204" pitchFamily="18" charset="0"/>
              </a:rPr>
              <a:t>Monthly Tasks</a:t>
            </a:r>
          </a:p>
          <a:p>
            <a:pPr lvl="1"/>
            <a:r>
              <a:rPr lang="en-US" dirty="0">
                <a:latin typeface="Cambria" panose="02040503050406030204" pitchFamily="18" charset="0"/>
                <a:ea typeface="Cambria" panose="02040503050406030204" pitchFamily="18" charset="0"/>
              </a:rPr>
              <a:t>GIS Data acquisition, processing, assessment, and reporting</a:t>
            </a:r>
          </a:p>
          <a:p>
            <a:pPr lvl="1"/>
            <a:r>
              <a:rPr lang="en-US" dirty="0">
                <a:latin typeface="Cambria" panose="02040503050406030204" pitchFamily="18" charset="0"/>
                <a:ea typeface="Cambria" panose="02040503050406030204" pitchFamily="18" charset="0"/>
              </a:rPr>
              <a:t>Technical support to Data Providers and PSAPs</a:t>
            </a:r>
          </a:p>
          <a:p>
            <a:pPr lvl="1"/>
            <a:r>
              <a:rPr lang="en-US" dirty="0">
                <a:latin typeface="Cambria" panose="02040503050406030204" pitchFamily="18" charset="0"/>
                <a:ea typeface="Cambria" panose="02040503050406030204" pitchFamily="18" charset="0"/>
              </a:rPr>
              <a:t>Create statewide NM911 Master Database</a:t>
            </a:r>
          </a:p>
          <a:p>
            <a:pPr lvl="1"/>
            <a:r>
              <a:rPr lang="en-US" dirty="0">
                <a:latin typeface="Cambria" panose="02040503050406030204" pitchFamily="18" charset="0"/>
                <a:ea typeface="Cambria" panose="02040503050406030204" pitchFamily="18" charset="0"/>
              </a:rPr>
              <a:t>Assisting data providers with corrections</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Quarterly Tasks</a:t>
            </a:r>
          </a:p>
          <a:p>
            <a:pPr lvl="1"/>
            <a:r>
              <a:rPr lang="en-US" dirty="0">
                <a:latin typeface="Cambria" panose="02040503050406030204" pitchFamily="18" charset="0"/>
                <a:ea typeface="Cambria" panose="02040503050406030204" pitchFamily="18" charset="0"/>
              </a:rPr>
              <a:t>MSAG-ALI-GIS data comparison, and reporting</a:t>
            </a:r>
          </a:p>
          <a:p>
            <a:pPr lvl="1"/>
            <a:r>
              <a:rPr lang="en-US" dirty="0">
                <a:latin typeface="Cambria" panose="02040503050406030204" pitchFamily="18" charset="0"/>
                <a:ea typeface="Cambria" panose="02040503050406030204" pitchFamily="18" charset="0"/>
              </a:rPr>
              <a:t>Assisting data providers/PSAPs with corrections</a:t>
            </a:r>
          </a:p>
          <a:p>
            <a:pPr lvl="2"/>
            <a:endParaRPr lang="en-US" dirty="0">
              <a:latin typeface="Cambria" panose="02040503050406030204" pitchFamily="18" charset="0"/>
              <a:ea typeface="Cambria" panose="02040503050406030204" pitchFamily="18" charset="0"/>
            </a:endParaRPr>
          </a:p>
          <a:p>
            <a:pPr marL="0"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384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Fishbone Analysis</a:t>
            </a:r>
          </a:p>
        </p:txBody>
      </p:sp>
      <p:pic>
        <p:nvPicPr>
          <p:cNvPr id="4" name="Picture 3"/>
          <p:cNvPicPr>
            <a:picLocks noChangeAspect="1"/>
          </p:cNvPicPr>
          <p:nvPr/>
        </p:nvPicPr>
        <p:blipFill rotWithShape="1">
          <a:blip r:embed="rId2"/>
          <a:srcRect t="15330" b="15881"/>
          <a:stretch/>
        </p:blipFill>
        <p:spPr>
          <a:xfrm>
            <a:off x="948317" y="1795244"/>
            <a:ext cx="5418666" cy="322938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65068" y="5441829"/>
            <a:ext cx="1537600" cy="707886"/>
          </a:xfrm>
          <a:prstGeom prst="rect">
            <a:avLst/>
          </a:prstGeom>
          <a:noFill/>
        </p:spPr>
        <p:txBody>
          <a:bodyPr wrap="none" rtlCol="0">
            <a:spAutoFit/>
          </a:bodyPr>
          <a:lstStyle/>
          <a:p>
            <a:r>
              <a:rPr lang="en-US" sz="4000" dirty="0">
                <a:solidFill>
                  <a:srgbClr val="00B050"/>
                </a:solidFill>
              </a:rPr>
              <a:t>GOOD</a:t>
            </a:r>
          </a:p>
        </p:txBody>
      </p:sp>
      <p:pic>
        <p:nvPicPr>
          <p:cNvPr id="6" name="Picture 5"/>
          <p:cNvPicPr>
            <a:picLocks noChangeAspect="1"/>
          </p:cNvPicPr>
          <p:nvPr/>
        </p:nvPicPr>
        <p:blipFill>
          <a:blip r:embed="rId3"/>
          <a:stretch>
            <a:fillRect/>
          </a:stretch>
        </p:blipFill>
        <p:spPr>
          <a:xfrm>
            <a:off x="6576633" y="693120"/>
            <a:ext cx="4829883" cy="4959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496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Fishbone Analysis</a:t>
            </a:r>
          </a:p>
        </p:txBody>
      </p:sp>
      <p:pic>
        <p:nvPicPr>
          <p:cNvPr id="5" name="Picture 4"/>
          <p:cNvPicPr>
            <a:picLocks noChangeAspect="1"/>
          </p:cNvPicPr>
          <p:nvPr/>
        </p:nvPicPr>
        <p:blipFill rotWithShape="1">
          <a:blip r:embed="rId3"/>
          <a:srcRect l="13026" t="4685"/>
          <a:stretch/>
        </p:blipFill>
        <p:spPr>
          <a:xfrm>
            <a:off x="995382" y="1758858"/>
            <a:ext cx="5445789" cy="350984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550017" y="5757402"/>
            <a:ext cx="1091966" cy="707886"/>
          </a:xfrm>
          <a:prstGeom prst="rect">
            <a:avLst/>
          </a:prstGeom>
          <a:noFill/>
        </p:spPr>
        <p:txBody>
          <a:bodyPr wrap="none" rtlCol="0">
            <a:spAutoFit/>
          </a:bodyPr>
          <a:lstStyle/>
          <a:p>
            <a:r>
              <a:rPr lang="en-US" sz="4000" dirty="0">
                <a:solidFill>
                  <a:srgbClr val="FF0000"/>
                </a:solidFill>
              </a:rPr>
              <a:t>BAD</a:t>
            </a:r>
          </a:p>
        </p:txBody>
      </p:sp>
      <p:pic>
        <p:nvPicPr>
          <p:cNvPr id="8" name="Picture 7"/>
          <p:cNvPicPr>
            <a:picLocks noChangeAspect="1"/>
          </p:cNvPicPr>
          <p:nvPr/>
        </p:nvPicPr>
        <p:blipFill>
          <a:blip r:embed="rId4"/>
          <a:stretch>
            <a:fillRect/>
          </a:stretch>
        </p:blipFill>
        <p:spPr>
          <a:xfrm>
            <a:off x="6874085" y="1135662"/>
            <a:ext cx="3315492" cy="4410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2287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Fishbone Analysis</a:t>
            </a:r>
          </a:p>
        </p:txBody>
      </p:sp>
      <p:grpSp>
        <p:nvGrpSpPr>
          <p:cNvPr id="15" name="Group 14"/>
          <p:cNvGrpSpPr/>
          <p:nvPr/>
        </p:nvGrpSpPr>
        <p:grpSpPr>
          <a:xfrm>
            <a:off x="1229563" y="1690688"/>
            <a:ext cx="8459537" cy="4268961"/>
            <a:chOff x="920726" y="1532483"/>
            <a:chExt cx="8459537" cy="4268961"/>
          </a:xfrm>
        </p:grpSpPr>
        <p:pic>
          <p:nvPicPr>
            <p:cNvPr id="16" name="Picture 15"/>
            <p:cNvPicPr>
              <a:picLocks noChangeAspect="1"/>
            </p:cNvPicPr>
            <p:nvPr/>
          </p:nvPicPr>
          <p:blipFill>
            <a:blip r:embed="rId3"/>
            <a:stretch>
              <a:fillRect/>
            </a:stretch>
          </p:blipFill>
          <p:spPr>
            <a:xfrm>
              <a:off x="920726" y="1532483"/>
              <a:ext cx="8459537" cy="4268961"/>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1139252" y="4691921"/>
              <a:ext cx="674557" cy="53964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8" name="Oval 17"/>
            <p:cNvSpPr/>
            <p:nvPr/>
          </p:nvSpPr>
          <p:spPr>
            <a:xfrm>
              <a:off x="1598950" y="3960657"/>
              <a:ext cx="674557" cy="53964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Oval 18"/>
            <p:cNvSpPr/>
            <p:nvPr/>
          </p:nvSpPr>
          <p:spPr>
            <a:xfrm>
              <a:off x="8471941" y="2928581"/>
              <a:ext cx="674557" cy="53964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1678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Fishbone Analysis</a:t>
            </a:r>
          </a:p>
        </p:txBody>
      </p:sp>
      <p:sp>
        <p:nvSpPr>
          <p:cNvPr id="5" name="TextBox 4"/>
          <p:cNvSpPr txBox="1"/>
          <p:nvPr/>
        </p:nvSpPr>
        <p:spPr>
          <a:xfrm>
            <a:off x="1122624" y="5636469"/>
            <a:ext cx="7094699"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Fix: Address range of the road centerline needs to be flipped odd/even</a:t>
            </a:r>
          </a:p>
        </p:txBody>
      </p:sp>
      <p:pic>
        <p:nvPicPr>
          <p:cNvPr id="7" name="Picture 6"/>
          <p:cNvPicPr>
            <a:picLocks noChangeAspect="1"/>
          </p:cNvPicPr>
          <p:nvPr/>
        </p:nvPicPr>
        <p:blipFill>
          <a:blip r:embed="rId2"/>
          <a:stretch>
            <a:fillRect/>
          </a:stretch>
        </p:blipFill>
        <p:spPr>
          <a:xfrm>
            <a:off x="1212839" y="1629288"/>
            <a:ext cx="8897735" cy="3735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2500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Reporting</a:t>
            </a:r>
          </a:p>
        </p:txBody>
      </p:sp>
      <p:pic>
        <p:nvPicPr>
          <p:cNvPr id="3" name="Picture 2"/>
          <p:cNvPicPr>
            <a:picLocks noChangeAspect="1"/>
          </p:cNvPicPr>
          <p:nvPr/>
        </p:nvPicPr>
        <p:blipFill>
          <a:blip r:embed="rId2"/>
          <a:stretch>
            <a:fillRect/>
          </a:stretch>
        </p:blipFill>
        <p:spPr>
          <a:xfrm>
            <a:off x="832104" y="1559274"/>
            <a:ext cx="4306824" cy="48412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486559" y="820238"/>
            <a:ext cx="4030430" cy="5580284"/>
          </a:xfrm>
          <a:prstGeom prst="rect">
            <a:avLst/>
          </a:prstGeom>
        </p:spPr>
      </p:pic>
    </p:spTree>
    <p:extLst>
      <p:ext uri="{BB962C8B-B14F-4D97-AF65-F5344CB8AC3E}">
        <p14:creationId xmlns:p14="http://schemas.microsoft.com/office/powerpoint/2010/main" val="3352825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Data Reporting</a:t>
            </a:r>
            <a:endParaRPr lang="en-US" dirty="0">
              <a:latin typeface="Cambria" panose="02040503050406030204" pitchFamily="18" charset="0"/>
              <a:ea typeface="Cambria" panose="02040503050406030204" pitchFamily="18" charset="0"/>
            </a:endParaRPr>
          </a:p>
        </p:txBody>
      </p:sp>
      <p:pic>
        <p:nvPicPr>
          <p:cNvPr id="5" name="Content Placeholder 4"/>
          <p:cNvPicPr>
            <a:picLocks noGrp="1" noChangeAspect="1"/>
          </p:cNvPicPr>
          <p:nvPr>
            <p:ph idx="1"/>
          </p:nvPr>
        </p:nvPicPr>
        <p:blipFill>
          <a:blip r:embed="rId2"/>
          <a:stretch>
            <a:fillRect/>
          </a:stretch>
        </p:blipFill>
        <p:spPr>
          <a:xfrm>
            <a:off x="1571236" y="2257156"/>
            <a:ext cx="2638425" cy="1847850"/>
          </a:xfrm>
          <a:prstGeom prst="rect">
            <a:avLst/>
          </a:prstGeom>
        </p:spPr>
      </p:pic>
      <p:pic>
        <p:nvPicPr>
          <p:cNvPr id="4" name="Picture 3"/>
          <p:cNvPicPr>
            <a:picLocks noChangeAspect="1"/>
          </p:cNvPicPr>
          <p:nvPr/>
        </p:nvPicPr>
        <p:blipFill>
          <a:blip r:embed="rId3"/>
          <a:stretch>
            <a:fillRect/>
          </a:stretch>
        </p:blipFill>
        <p:spPr>
          <a:xfrm>
            <a:off x="5871592" y="602105"/>
            <a:ext cx="4079691" cy="5893366"/>
          </a:xfrm>
          <a:prstGeom prst="rect">
            <a:avLst/>
          </a:prstGeom>
        </p:spPr>
      </p:pic>
    </p:spTree>
    <p:extLst>
      <p:ext uri="{BB962C8B-B14F-4D97-AF65-F5344CB8AC3E}">
        <p14:creationId xmlns:p14="http://schemas.microsoft.com/office/powerpoint/2010/main" val="2579452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Correction – Exceptions</a:t>
            </a:r>
          </a:p>
        </p:txBody>
      </p:sp>
      <p:sp>
        <p:nvSpPr>
          <p:cNvPr id="3" name="Content Placeholder 2"/>
          <p:cNvSpPr>
            <a:spLocks noGrp="1"/>
          </p:cNvSpPr>
          <p:nvPr>
            <p:ph idx="1"/>
          </p:nvPr>
        </p:nvSpPr>
        <p:spPr>
          <a:xfrm>
            <a:off x="838200" y="1876074"/>
            <a:ext cx="10515600" cy="4351338"/>
          </a:xfrm>
        </p:spPr>
        <p:txBody>
          <a:bodyPr>
            <a:normAutofit/>
          </a:bodyPr>
          <a:lstStyle/>
          <a:p>
            <a:r>
              <a:rPr lang="en-US" dirty="0">
                <a:latin typeface="Cambria" panose="02040503050406030204" pitchFamily="18" charset="0"/>
                <a:ea typeface="Cambria" panose="02040503050406030204" pitchFamily="18" charset="0"/>
              </a:rPr>
              <a:t>Road Centerline Left Low &amp; High Address Must Be Odd</a:t>
            </a:r>
          </a:p>
          <a:p>
            <a:r>
              <a:rPr lang="en-US" dirty="0">
                <a:latin typeface="Cambria" panose="02040503050406030204" pitchFamily="18" charset="0"/>
                <a:ea typeface="Cambria" panose="02040503050406030204" pitchFamily="18" charset="0"/>
              </a:rPr>
              <a:t>Road Centerline Right Low &amp; High Address Must Be Even</a:t>
            </a:r>
          </a:p>
          <a:p>
            <a:r>
              <a:rPr lang="en-US" dirty="0">
                <a:latin typeface="Cambria" panose="02040503050406030204" pitchFamily="18" charset="0"/>
                <a:ea typeface="Cambria" panose="02040503050406030204" pitchFamily="18" charset="0"/>
              </a:rPr>
              <a:t>Road Centerline Left Low Address is Greater than Left High Address</a:t>
            </a:r>
          </a:p>
          <a:p>
            <a:r>
              <a:rPr lang="en-US" dirty="0">
                <a:latin typeface="Cambria" panose="02040503050406030204" pitchFamily="18" charset="0"/>
                <a:ea typeface="Cambria" panose="02040503050406030204" pitchFamily="18" charset="0"/>
              </a:rPr>
              <a:t>Road Centerline Right Low Address is Greater than Right High Address</a:t>
            </a:r>
          </a:p>
          <a:p>
            <a:pPr lvl="1"/>
            <a:r>
              <a:rPr lang="en-US" dirty="0">
                <a:latin typeface="Cambria" panose="02040503050406030204" pitchFamily="18" charset="0"/>
                <a:ea typeface="Cambria" panose="02040503050406030204" pitchFamily="18" charset="0"/>
              </a:rPr>
              <a:t>Can be marked as </a:t>
            </a:r>
            <a:r>
              <a:rPr lang="en-US" b="1" dirty="0">
                <a:latin typeface="Cambria" panose="02040503050406030204" pitchFamily="18" charset="0"/>
                <a:ea typeface="Cambria" panose="02040503050406030204" pitchFamily="18" charset="0"/>
              </a:rPr>
              <a:t>Exceptions</a:t>
            </a:r>
            <a:r>
              <a:rPr lang="en-US" dirty="0">
                <a:latin typeface="Cambria" panose="02040503050406030204" pitchFamily="18" charset="0"/>
                <a:ea typeface="Cambria" panose="02040503050406030204" pitchFamily="18" charset="0"/>
              </a:rPr>
              <a:t> based on ground conditions</a:t>
            </a:r>
          </a:p>
          <a:p>
            <a:pPr lvl="1"/>
            <a:r>
              <a:rPr lang="en-US" dirty="0">
                <a:latin typeface="Cambria" panose="02040503050406030204" pitchFamily="18" charset="0"/>
                <a:ea typeface="Cambria" panose="02040503050406030204" pitchFamily="18" charset="0"/>
              </a:rPr>
              <a:t>Exception data column. Mark “Y” or “1” (based on the field data type: TEXT, INTEGER) if there is an exception and leave the column blank if no exception</a:t>
            </a:r>
          </a:p>
        </p:txBody>
      </p:sp>
      <p:sp>
        <p:nvSpPr>
          <p:cNvPr id="4" name="Oval Callout 3"/>
          <p:cNvSpPr/>
          <p:nvPr/>
        </p:nvSpPr>
        <p:spPr>
          <a:xfrm>
            <a:off x="8336806" y="178408"/>
            <a:ext cx="3726968" cy="1546942"/>
          </a:xfrm>
          <a:prstGeom prst="wedgeEllipseCallout">
            <a:avLst>
              <a:gd name="adj1" fmla="val -65672"/>
              <a:gd name="adj2" fmla="val 392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are acceptable exceptions?</a:t>
            </a:r>
            <a:endParaRPr lang="en-US" sz="2800" dirty="0"/>
          </a:p>
        </p:txBody>
      </p:sp>
    </p:spTree>
    <p:extLst>
      <p:ext uri="{BB962C8B-B14F-4D97-AF65-F5344CB8AC3E}">
        <p14:creationId xmlns:p14="http://schemas.microsoft.com/office/powerpoint/2010/main" val="2941848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Data Correction – Topology</a:t>
            </a:r>
          </a:p>
        </p:txBody>
      </p:sp>
      <p:sp>
        <p:nvSpPr>
          <p:cNvPr id="3" name="Content Placeholder 2"/>
          <p:cNvSpPr>
            <a:spLocks noGrp="1"/>
          </p:cNvSpPr>
          <p:nvPr>
            <p:ph idx="1"/>
          </p:nvPr>
        </p:nvSpPr>
        <p:spPr>
          <a:xfrm>
            <a:off x="838200" y="1825625"/>
            <a:ext cx="5193207" cy="4351338"/>
          </a:xfrm>
        </p:spPr>
        <p:txBody>
          <a:bodyPr>
            <a:normAutofit fontScale="92500"/>
          </a:bodyPr>
          <a:lstStyle/>
          <a:p>
            <a:r>
              <a:rPr lang="en-US" dirty="0">
                <a:latin typeface="Cambria" panose="02040503050406030204" pitchFamily="18" charset="0"/>
                <a:ea typeface="Cambria" panose="02040503050406030204" pitchFamily="18" charset="0"/>
              </a:rPr>
              <a:t>Roads Must Not Intersect or Touch Interior</a:t>
            </a:r>
          </a:p>
          <a:p>
            <a:pPr lvl="1"/>
            <a:r>
              <a:rPr lang="en-US" dirty="0">
                <a:latin typeface="Cambria" panose="02040503050406030204" pitchFamily="18" charset="0"/>
                <a:ea typeface="Cambria" panose="02040503050406030204" pitchFamily="18" charset="0"/>
              </a:rPr>
              <a:t>Road Centerline Must Be Broken and Snapped at the Intersection with an exception for overpass/underpass.</a:t>
            </a:r>
          </a:p>
          <a:p>
            <a:r>
              <a:rPr lang="en-US" dirty="0">
                <a:latin typeface="Cambria" panose="02040503050406030204" pitchFamily="18" charset="0"/>
                <a:ea typeface="Cambria" panose="02040503050406030204" pitchFamily="18" charset="0"/>
              </a:rPr>
              <a:t>Address Point Must Be Properly Inside the Administrative Boundary</a:t>
            </a:r>
          </a:p>
          <a:p>
            <a:pPr lvl="1"/>
            <a:r>
              <a:rPr lang="en-US" dirty="0">
                <a:latin typeface="Cambria" panose="02040503050406030204" pitchFamily="18" charset="0"/>
                <a:ea typeface="Cambria" panose="02040503050406030204" pitchFamily="18" charset="0"/>
              </a:rPr>
              <a:t>Administrative Boundary can be replaced with Addressing Boundary of validation, if available.</a:t>
            </a:r>
          </a:p>
        </p:txBody>
      </p:sp>
      <p:pic>
        <p:nvPicPr>
          <p:cNvPr id="5" name="Picture 4"/>
          <p:cNvPicPr>
            <a:picLocks noChangeAspect="1"/>
          </p:cNvPicPr>
          <p:nvPr/>
        </p:nvPicPr>
        <p:blipFill>
          <a:blip r:embed="rId2"/>
          <a:stretch>
            <a:fillRect/>
          </a:stretch>
        </p:blipFill>
        <p:spPr>
          <a:xfrm>
            <a:off x="7235666" y="1401481"/>
            <a:ext cx="4698609" cy="367764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096000" y="3372729"/>
            <a:ext cx="4740812" cy="3287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5210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291971" cy="1320800"/>
          </a:xfrm>
        </p:spPr>
        <p:txBody>
          <a:bodyPr>
            <a:normAutofit/>
          </a:bodyPr>
          <a:lstStyle/>
          <a:p>
            <a:r>
              <a:rPr lang="en-US" sz="3600" dirty="0">
                <a:latin typeface="Cambria" panose="02040503050406030204" pitchFamily="18" charset="0"/>
                <a:ea typeface="Cambria" panose="02040503050406030204" pitchFamily="18" charset="0"/>
              </a:rPr>
              <a:t>Data Correction – Address Points Examples</a:t>
            </a:r>
          </a:p>
        </p:txBody>
      </p:sp>
      <p:sp>
        <p:nvSpPr>
          <p:cNvPr id="4" name="Content Placeholder 3"/>
          <p:cNvSpPr>
            <a:spLocks noGrp="1"/>
          </p:cNvSpPr>
          <p:nvPr>
            <p:ph sz="half" idx="1"/>
          </p:nvPr>
        </p:nvSpPr>
        <p:spPr>
          <a:xfrm>
            <a:off x="625752" y="1597882"/>
            <a:ext cx="4546796" cy="3880772"/>
          </a:xfrm>
        </p:spPr>
        <p:txBody>
          <a:bodyPr/>
          <a:lstStyle/>
          <a:p>
            <a:r>
              <a:rPr lang="en-US" sz="2000" dirty="0">
                <a:latin typeface="Cambria" panose="02040503050406030204" pitchFamily="18" charset="0"/>
                <a:ea typeface="Cambria" panose="02040503050406030204" pitchFamily="18" charset="0"/>
              </a:rPr>
              <a:t>Address Point Address Number Cannot Be 0, Negative, Null or Blank</a:t>
            </a:r>
          </a:p>
          <a:p>
            <a:pPr lvl="1"/>
            <a:r>
              <a:rPr lang="en-US" sz="1800" dirty="0">
                <a:latin typeface="Cambria" panose="02040503050406030204" pitchFamily="18" charset="0"/>
                <a:ea typeface="Cambria" panose="02040503050406030204" pitchFamily="18" charset="0"/>
              </a:rPr>
              <a:t>Ex: 0 JUAN PEREA RD SE</a:t>
            </a:r>
          </a:p>
        </p:txBody>
      </p:sp>
      <p:sp>
        <p:nvSpPr>
          <p:cNvPr id="5" name="Content Placeholder 4"/>
          <p:cNvSpPr>
            <a:spLocks noGrp="1"/>
          </p:cNvSpPr>
          <p:nvPr>
            <p:ph sz="half" idx="2"/>
          </p:nvPr>
        </p:nvSpPr>
        <p:spPr>
          <a:xfrm>
            <a:off x="6095999" y="1597881"/>
            <a:ext cx="4979747" cy="3880773"/>
          </a:xfrm>
        </p:spPr>
        <p:txBody>
          <a:bodyPr>
            <a:normAutofit/>
          </a:bodyPr>
          <a:lstStyle/>
          <a:p>
            <a:r>
              <a:rPr lang="en-US" sz="2000" dirty="0">
                <a:latin typeface="Cambria" panose="02040503050406030204" pitchFamily="18" charset="0"/>
                <a:ea typeface="Cambria" panose="02040503050406030204" pitchFamily="18" charset="0"/>
              </a:rPr>
              <a:t>Address Point Address Number Should Be Within Road Centerline Address Range</a:t>
            </a:r>
          </a:p>
          <a:p>
            <a:pPr lvl="1"/>
            <a:r>
              <a:rPr lang="en-US" sz="1800" dirty="0">
                <a:latin typeface="Cambria" panose="02040503050406030204" pitchFamily="18" charset="0"/>
                <a:ea typeface="Cambria" panose="02040503050406030204" pitchFamily="18" charset="0"/>
              </a:rPr>
              <a:t>Ex: 922 HILLSIDE DR SW</a:t>
            </a:r>
          </a:p>
        </p:txBody>
      </p:sp>
      <p:pic>
        <p:nvPicPr>
          <p:cNvPr id="6" name="Picture 5"/>
          <p:cNvPicPr>
            <a:picLocks noChangeAspect="1"/>
          </p:cNvPicPr>
          <p:nvPr/>
        </p:nvPicPr>
        <p:blipFill>
          <a:blip r:embed="rId2"/>
          <a:stretch>
            <a:fillRect/>
          </a:stretch>
        </p:blipFill>
        <p:spPr>
          <a:xfrm>
            <a:off x="254685" y="2952676"/>
            <a:ext cx="5719396" cy="340936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168856" y="2952676"/>
            <a:ext cx="5734845" cy="3409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3866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296660" cy="1320800"/>
          </a:xfrm>
        </p:spPr>
        <p:txBody>
          <a:bodyPr/>
          <a:lstStyle/>
          <a:p>
            <a:r>
              <a:rPr lang="en-US" sz="3600" dirty="0">
                <a:latin typeface="Cambria" panose="02040503050406030204" pitchFamily="18" charset="0"/>
                <a:ea typeface="Cambria" panose="02040503050406030204" pitchFamily="18" charset="0"/>
              </a:rPr>
              <a:t>Data Correction – Road Centerline Examples</a:t>
            </a:r>
          </a:p>
        </p:txBody>
      </p:sp>
      <p:sp>
        <p:nvSpPr>
          <p:cNvPr id="3" name="Content Placeholder 2"/>
          <p:cNvSpPr>
            <a:spLocks noGrp="1"/>
          </p:cNvSpPr>
          <p:nvPr>
            <p:ph sz="half" idx="1"/>
          </p:nvPr>
        </p:nvSpPr>
        <p:spPr>
          <a:xfrm>
            <a:off x="643607" y="1605952"/>
            <a:ext cx="4691401" cy="3880772"/>
          </a:xfrm>
        </p:spPr>
        <p:txBody>
          <a:bodyPr/>
          <a:lstStyle/>
          <a:p>
            <a:r>
              <a:rPr lang="en-US" sz="2000" dirty="0">
                <a:latin typeface="Cambria" panose="02040503050406030204" pitchFamily="18" charset="0"/>
                <a:ea typeface="Cambria" panose="02040503050406030204" pitchFamily="18" charset="0"/>
              </a:rPr>
              <a:t>Address Point Full Road Name Must Match Road Centerline Full Road Name</a:t>
            </a:r>
          </a:p>
          <a:p>
            <a:pPr lvl="1"/>
            <a:r>
              <a:rPr lang="en-US" sz="1800" dirty="0">
                <a:latin typeface="Cambria" panose="02040503050406030204" pitchFamily="18" charset="0"/>
                <a:ea typeface="Cambria" panose="02040503050406030204" pitchFamily="18" charset="0"/>
              </a:rPr>
              <a:t>Ex: VALLE VISTA RD NW</a:t>
            </a:r>
          </a:p>
        </p:txBody>
      </p:sp>
      <p:sp>
        <p:nvSpPr>
          <p:cNvPr id="4" name="Content Placeholder 3"/>
          <p:cNvSpPr>
            <a:spLocks noGrp="1"/>
          </p:cNvSpPr>
          <p:nvPr>
            <p:ph sz="half" idx="2"/>
          </p:nvPr>
        </p:nvSpPr>
        <p:spPr>
          <a:xfrm>
            <a:off x="6095999" y="1605952"/>
            <a:ext cx="4458851" cy="3880773"/>
          </a:xfrm>
        </p:spPr>
        <p:txBody>
          <a:bodyPr/>
          <a:lstStyle/>
          <a:p>
            <a:r>
              <a:rPr lang="en-US" sz="2000" dirty="0">
                <a:latin typeface="Cambria" panose="02040503050406030204" pitchFamily="18" charset="0"/>
                <a:ea typeface="Cambria" panose="02040503050406030204" pitchFamily="18" charset="0"/>
              </a:rPr>
              <a:t>Road Centerline Must Not Have Right Side Overlapping Address Range</a:t>
            </a:r>
          </a:p>
          <a:p>
            <a:pPr lvl="1"/>
            <a:r>
              <a:rPr lang="en-US" sz="1800" dirty="0">
                <a:latin typeface="Cambria" panose="02040503050406030204" pitchFamily="18" charset="0"/>
                <a:ea typeface="Cambria" panose="02040503050406030204" pitchFamily="18" charset="0"/>
              </a:rPr>
              <a:t>Ex: SICHLER RD SW</a:t>
            </a:r>
          </a:p>
        </p:txBody>
      </p:sp>
      <p:grpSp>
        <p:nvGrpSpPr>
          <p:cNvPr id="10" name="Group 9"/>
          <p:cNvGrpSpPr/>
          <p:nvPr/>
        </p:nvGrpSpPr>
        <p:grpSpPr>
          <a:xfrm>
            <a:off x="207713" y="2972628"/>
            <a:ext cx="5638452" cy="3380802"/>
            <a:chOff x="207713" y="2972628"/>
            <a:chExt cx="5638452" cy="3380802"/>
          </a:xfrm>
        </p:grpSpPr>
        <p:pic>
          <p:nvPicPr>
            <p:cNvPr id="6" name="Picture 5"/>
            <p:cNvPicPr>
              <a:picLocks noChangeAspect="1"/>
            </p:cNvPicPr>
            <p:nvPr/>
          </p:nvPicPr>
          <p:blipFill>
            <a:blip r:embed="rId3"/>
            <a:stretch>
              <a:fillRect/>
            </a:stretch>
          </p:blipFill>
          <p:spPr>
            <a:xfrm>
              <a:off x="207713" y="2972628"/>
              <a:ext cx="5638452" cy="3380802"/>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3488788" y="4806470"/>
              <a:ext cx="182880" cy="15943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grpSp>
      <p:grpSp>
        <p:nvGrpSpPr>
          <p:cNvPr id="11" name="Group 10"/>
          <p:cNvGrpSpPr/>
          <p:nvPr/>
        </p:nvGrpSpPr>
        <p:grpSpPr>
          <a:xfrm>
            <a:off x="6108492" y="2972626"/>
            <a:ext cx="5724057" cy="3375289"/>
            <a:chOff x="6108492" y="2972626"/>
            <a:chExt cx="5724057" cy="3375289"/>
          </a:xfrm>
        </p:grpSpPr>
        <p:pic>
          <p:nvPicPr>
            <p:cNvPr id="7" name="Picture 6"/>
            <p:cNvPicPr>
              <a:picLocks noChangeAspect="1"/>
            </p:cNvPicPr>
            <p:nvPr/>
          </p:nvPicPr>
          <p:blipFill>
            <a:blip r:embed="rId4"/>
            <a:stretch>
              <a:fillRect/>
            </a:stretch>
          </p:blipFill>
          <p:spPr>
            <a:xfrm>
              <a:off x="6108492" y="2972626"/>
              <a:ext cx="5724057" cy="3375289"/>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8065477" y="5444197"/>
              <a:ext cx="811237" cy="38452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4394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0259" y="592843"/>
            <a:ext cx="4197528" cy="1335266"/>
          </a:xfrm>
        </p:spPr>
        <p:txBody>
          <a:bodyPr>
            <a:normAutofit/>
          </a:bodyPr>
          <a:lstStyle/>
          <a:p>
            <a:r>
              <a:rPr lang="en-US" dirty="0">
                <a:latin typeface="Cambria" panose="02040503050406030204" pitchFamily="18" charset="0"/>
                <a:ea typeface="Cambria" panose="02040503050406030204" pitchFamily="18" charset="0"/>
              </a:rPr>
              <a:t>GIS Data Upload Status as of March 2024</a:t>
            </a:r>
          </a:p>
        </p:txBody>
      </p:sp>
      <p:sp>
        <p:nvSpPr>
          <p:cNvPr id="12" name="TextBox 11"/>
          <p:cNvSpPr txBox="1"/>
          <p:nvPr/>
        </p:nvSpPr>
        <p:spPr>
          <a:xfrm>
            <a:off x="910802" y="5618826"/>
            <a:ext cx="3978041" cy="646331"/>
          </a:xfrm>
          <a:prstGeom prst="rect">
            <a:avLst/>
          </a:prstGeom>
          <a:noFill/>
        </p:spPr>
        <p:txBody>
          <a:bodyPr wrap="square" rtlCol="0">
            <a:spAutoFit/>
          </a:bodyPr>
          <a:lstStyle/>
          <a:p>
            <a:r>
              <a:rPr lang="en-US" i="1" dirty="0"/>
              <a:t>NM911 GIS Data Status Dashboard https://nm911-hub.maps.arcgis.com </a:t>
            </a:r>
          </a:p>
        </p:txBody>
      </p:sp>
      <p:pic>
        <p:nvPicPr>
          <p:cNvPr id="2" name="Picture 1">
            <a:extLst>
              <a:ext uri="{FF2B5EF4-FFF2-40B4-BE49-F238E27FC236}">
                <a16:creationId xmlns:a16="http://schemas.microsoft.com/office/drawing/2014/main" id="{BFF5EFD3-24FD-46DE-B020-2948CFFFD6F0}"/>
              </a:ext>
            </a:extLst>
          </p:cNvPr>
          <p:cNvPicPr>
            <a:picLocks noChangeAspect="1"/>
          </p:cNvPicPr>
          <p:nvPr/>
        </p:nvPicPr>
        <p:blipFill>
          <a:blip r:embed="rId2"/>
          <a:stretch>
            <a:fillRect/>
          </a:stretch>
        </p:blipFill>
        <p:spPr>
          <a:xfrm>
            <a:off x="5086729" y="1054613"/>
            <a:ext cx="6863320" cy="4226182"/>
          </a:xfrm>
          <a:prstGeom prst="rect">
            <a:avLst/>
          </a:prstGeom>
        </p:spPr>
      </p:pic>
      <p:pic>
        <p:nvPicPr>
          <p:cNvPr id="3" name="Picture 2">
            <a:extLst>
              <a:ext uri="{FF2B5EF4-FFF2-40B4-BE49-F238E27FC236}">
                <a16:creationId xmlns:a16="http://schemas.microsoft.com/office/drawing/2014/main" id="{8C3B003A-44E9-4AAF-84E3-8DD71CA29D5A}"/>
              </a:ext>
            </a:extLst>
          </p:cNvPr>
          <p:cNvPicPr>
            <a:picLocks noChangeAspect="1"/>
          </p:cNvPicPr>
          <p:nvPr/>
        </p:nvPicPr>
        <p:blipFill>
          <a:blip r:embed="rId3"/>
          <a:stretch>
            <a:fillRect/>
          </a:stretch>
        </p:blipFill>
        <p:spPr>
          <a:xfrm>
            <a:off x="910803" y="2543568"/>
            <a:ext cx="3978041" cy="2737227"/>
          </a:xfrm>
          <a:prstGeom prst="rect">
            <a:avLst/>
          </a:prstGeom>
        </p:spPr>
      </p:pic>
    </p:spTree>
    <p:extLst>
      <p:ext uri="{BB962C8B-B14F-4D97-AF65-F5344CB8AC3E}">
        <p14:creationId xmlns:p14="http://schemas.microsoft.com/office/powerpoint/2010/main" val="4201648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NM911 Master Database</a:t>
            </a:r>
          </a:p>
        </p:txBody>
      </p:sp>
      <p:sp>
        <p:nvSpPr>
          <p:cNvPr id="3" name="Content Placeholder 2"/>
          <p:cNvSpPr>
            <a:spLocks noGrp="1"/>
          </p:cNvSpPr>
          <p:nvPr>
            <p:ph idx="1"/>
          </p:nvPr>
        </p:nvSpPr>
        <p:spPr>
          <a:xfrm>
            <a:off x="677334" y="1588957"/>
            <a:ext cx="5418666" cy="4452405"/>
          </a:xfrm>
        </p:spPr>
        <p:txBody>
          <a:bodyPr/>
          <a:lstStyle/>
          <a:p>
            <a:r>
              <a:rPr lang="en-US" dirty="0">
                <a:latin typeface="Cambria" panose="02040503050406030204" pitchFamily="18" charset="0"/>
                <a:ea typeface="Cambria" panose="02040503050406030204" pitchFamily="18" charset="0"/>
              </a:rPr>
              <a:t>Import data submitted by data providers after validation</a:t>
            </a:r>
          </a:p>
          <a:p>
            <a:r>
              <a:rPr lang="en-US" dirty="0">
                <a:latin typeface="Cambria" panose="02040503050406030204" pitchFamily="18" charset="0"/>
                <a:ea typeface="Cambria" panose="02040503050406030204" pitchFamily="18" charset="0"/>
              </a:rPr>
              <a:t>Run geometry checks</a:t>
            </a:r>
          </a:p>
          <a:p>
            <a:r>
              <a:rPr lang="en-US" dirty="0">
                <a:latin typeface="Cambria" panose="02040503050406030204" pitchFamily="18" charset="0"/>
                <a:ea typeface="Cambria" panose="02040503050406030204" pitchFamily="18" charset="0"/>
              </a:rPr>
              <a:t>Share data (road centerlines, address points)</a:t>
            </a:r>
          </a:p>
          <a:p>
            <a:pPr lvl="1"/>
            <a:r>
              <a:rPr lang="en-US" dirty="0">
                <a:latin typeface="Cambria" panose="02040503050406030204" pitchFamily="18" charset="0"/>
                <a:ea typeface="Cambria" panose="02040503050406030204" pitchFamily="18" charset="0"/>
              </a:rPr>
              <a:t>DFA for PSAP Map Updates</a:t>
            </a:r>
          </a:p>
          <a:p>
            <a:pPr lvl="1"/>
            <a:r>
              <a:rPr lang="en-US" dirty="0">
                <a:latin typeface="Cambria" panose="02040503050406030204" pitchFamily="18" charset="0"/>
                <a:ea typeface="Cambria" panose="02040503050406030204" pitchFamily="18" charset="0"/>
              </a:rPr>
              <a:t>Public on RGIS Geospatial Data Clearinghouse (</a:t>
            </a:r>
            <a:r>
              <a:rPr lang="en-US" dirty="0" err="1">
                <a:latin typeface="Cambria" panose="02040503050406030204" pitchFamily="18" charset="0"/>
                <a:ea typeface="Cambria" panose="02040503050406030204" pitchFamily="18" charset="0"/>
              </a:rPr>
              <a:t>shapefiles</a:t>
            </a:r>
            <a:r>
              <a:rPr lang="en-US"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p:txBody>
      </p:sp>
      <p:sp>
        <p:nvSpPr>
          <p:cNvPr id="6" name="TextBox 5"/>
          <p:cNvSpPr txBox="1"/>
          <p:nvPr/>
        </p:nvSpPr>
        <p:spPr>
          <a:xfrm>
            <a:off x="5968604" y="5073751"/>
            <a:ext cx="1898479" cy="954107"/>
          </a:xfrm>
          <a:prstGeom prst="rect">
            <a:avLst/>
          </a:prstGeom>
          <a:noFill/>
        </p:spPr>
        <p:txBody>
          <a:bodyPr wrap="square" rtlCol="0">
            <a:spAutoFit/>
          </a:bodyPr>
          <a:lstStyle/>
          <a:p>
            <a:r>
              <a:rPr lang="en-US" sz="1400" dirty="0">
                <a:solidFill>
                  <a:schemeClr val="tx1">
                    <a:lumMod val="65000"/>
                    <a:lumOff val="35000"/>
                  </a:schemeClr>
                </a:solidFill>
                <a:latin typeface="Cambria" panose="02040503050406030204" pitchFamily="18" charset="0"/>
                <a:ea typeface="Cambria" panose="02040503050406030204" pitchFamily="18" charset="0"/>
              </a:rPr>
              <a:t>Road Centerlines,</a:t>
            </a:r>
          </a:p>
          <a:p>
            <a:r>
              <a:rPr lang="en-US" sz="1400" dirty="0">
                <a:solidFill>
                  <a:schemeClr val="tx1">
                    <a:lumMod val="65000"/>
                    <a:lumOff val="35000"/>
                  </a:schemeClr>
                </a:solidFill>
                <a:latin typeface="Cambria" panose="02040503050406030204" pitchFamily="18" charset="0"/>
                <a:ea typeface="Cambria" panose="02040503050406030204" pitchFamily="18" charset="0"/>
              </a:rPr>
              <a:t>Address Points - NM911  Master Database (Apr </a:t>
            </a:r>
            <a:r>
              <a:rPr lang="en-US" sz="1400" dirty="0" smtClean="0">
                <a:solidFill>
                  <a:schemeClr val="tx1">
                    <a:lumMod val="65000"/>
                    <a:lumOff val="35000"/>
                  </a:schemeClr>
                </a:solidFill>
                <a:latin typeface="Cambria" panose="02040503050406030204" pitchFamily="18" charset="0"/>
                <a:ea typeface="Cambria" panose="02040503050406030204" pitchFamily="18" charset="0"/>
              </a:rPr>
              <a:t>2024)</a:t>
            </a:r>
            <a:endParaRPr lang="en-US" sz="1400"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07963"/>
            <a:ext cx="4160692" cy="44418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7083" y="1953323"/>
            <a:ext cx="4178013" cy="4423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5557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Cambria" panose="02040503050406030204" pitchFamily="18" charset="0"/>
                <a:ea typeface="Cambria" panose="02040503050406030204" pitchFamily="18" charset="0"/>
              </a:rPr>
              <a:t>GIS-MSAG-ALI Comparison</a:t>
            </a:r>
          </a:p>
        </p:txBody>
      </p:sp>
      <p:sp>
        <p:nvSpPr>
          <p:cNvPr id="6" name="Content Placeholder 5"/>
          <p:cNvSpPr>
            <a:spLocks noGrp="1"/>
          </p:cNvSpPr>
          <p:nvPr>
            <p:ph idx="1"/>
          </p:nvPr>
        </p:nvSpPr>
        <p:spPr/>
        <p:txBody>
          <a:bodyPr/>
          <a:lstStyle/>
          <a:p>
            <a:r>
              <a:rPr lang="en-US" dirty="0">
                <a:latin typeface="Cambria" panose="02040503050406030204" pitchFamily="18" charset="0"/>
                <a:ea typeface="Cambria" panose="02040503050406030204" pitchFamily="18" charset="0"/>
              </a:rPr>
              <a:t>Quarterly Assessments</a:t>
            </a:r>
          </a:p>
          <a:p>
            <a:r>
              <a:rPr lang="en-US" b="1" dirty="0">
                <a:latin typeface="Cambria" panose="02040503050406030204" pitchFamily="18" charset="0"/>
                <a:ea typeface="Cambria" panose="02040503050406030204" pitchFamily="18" charset="0"/>
              </a:rPr>
              <a:t>Essential for Next Generation 911 (NG 9-1-1) data transition</a:t>
            </a:r>
          </a:p>
          <a:p>
            <a:r>
              <a:rPr lang="en-US" b="1" dirty="0">
                <a:latin typeface="Cambria" panose="02040503050406030204" pitchFamily="18" charset="0"/>
                <a:ea typeface="Cambria" panose="02040503050406030204" pitchFamily="18" charset="0"/>
              </a:rPr>
              <a:t>NENA recommends a 98% match rate between the datasets</a:t>
            </a:r>
          </a:p>
          <a:p>
            <a:r>
              <a:rPr lang="en-US" dirty="0">
                <a:latin typeface="Cambria" panose="02040503050406030204" pitchFamily="18" charset="0"/>
                <a:ea typeface="Cambria" panose="02040503050406030204" pitchFamily="18" charset="0"/>
              </a:rPr>
              <a:t>Data Providers and PSAPs must prioritize to improve data accuracy</a:t>
            </a:r>
          </a:p>
          <a:p>
            <a:r>
              <a:rPr lang="en-US" dirty="0">
                <a:latin typeface="Cambria" panose="02040503050406030204" pitchFamily="18" charset="0"/>
                <a:ea typeface="Cambria" panose="02040503050406030204" pitchFamily="18" charset="0"/>
              </a:rPr>
              <a:t>Data for Comparison</a:t>
            </a:r>
          </a:p>
          <a:p>
            <a:pPr lvl="1"/>
            <a:r>
              <a:rPr lang="en-US" dirty="0">
                <a:latin typeface="Cambria" panose="02040503050406030204" pitchFamily="18" charset="0"/>
                <a:ea typeface="Cambria" panose="02040503050406030204" pitchFamily="18" charset="0"/>
              </a:rPr>
              <a:t>GIS – monthly data uploads from GIS Data Providers</a:t>
            </a:r>
          </a:p>
          <a:p>
            <a:pPr lvl="1"/>
            <a:r>
              <a:rPr lang="en-US" dirty="0">
                <a:latin typeface="Cambria" panose="02040503050406030204" pitchFamily="18" charset="0"/>
                <a:ea typeface="Cambria" panose="02040503050406030204" pitchFamily="18" charset="0"/>
              </a:rPr>
              <a:t>MSAG – quarterly data downloads from </a:t>
            </a:r>
            <a:r>
              <a:rPr lang="en-US" dirty="0" err="1">
                <a:latin typeface="Cambria" panose="02040503050406030204" pitchFamily="18" charset="0"/>
                <a:ea typeface="Cambria" panose="02040503050406030204" pitchFamily="18" charset="0"/>
              </a:rPr>
              <a:t>Intrado</a:t>
            </a:r>
            <a:endParaRPr lang="en-US"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ALI – yearly data download from Lumen (formerly CenturyLink)</a:t>
            </a:r>
          </a:p>
        </p:txBody>
      </p:sp>
    </p:spTree>
    <p:extLst>
      <p:ext uri="{BB962C8B-B14F-4D97-AF65-F5344CB8AC3E}">
        <p14:creationId xmlns:p14="http://schemas.microsoft.com/office/powerpoint/2010/main" val="198501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latin typeface="Cambria" panose="02040503050406030204" pitchFamily="18" charset="0"/>
                <a:ea typeface="Cambria" panose="02040503050406030204" pitchFamily="18" charset="0"/>
              </a:rPr>
              <a:t>The 9-1-1 Database(s)</a:t>
            </a:r>
            <a:endParaRPr lang="en-US" dirty="0">
              <a:latin typeface="Cambria" panose="02040503050406030204" pitchFamily="18" charset="0"/>
              <a:ea typeface="Cambria" panose="02040503050406030204" pitchFamily="18" charset="0"/>
            </a:endParaRPr>
          </a:p>
        </p:txBody>
      </p:sp>
      <p:sp>
        <p:nvSpPr>
          <p:cNvPr id="10242" name="Content Placeholder 4"/>
          <p:cNvSpPr>
            <a:spLocks noGrp="1"/>
          </p:cNvSpPr>
          <p:nvPr>
            <p:ph idx="1"/>
          </p:nvPr>
        </p:nvSpPr>
        <p:spPr/>
        <p:txBody>
          <a:bodyPr>
            <a:normAutofit/>
          </a:bodyPr>
          <a:lstStyle/>
          <a:p>
            <a:pPr eaLnBrk="1" hangingPunct="1"/>
            <a:r>
              <a:rPr lang="en-US" sz="2400" dirty="0" smtClean="0">
                <a:latin typeface="Cambria" panose="02040503050406030204" pitchFamily="18" charset="0"/>
                <a:ea typeface="Cambria" panose="02040503050406030204" pitchFamily="18" charset="0"/>
              </a:rPr>
              <a:t>MSAG – Master Street Address Guide – Influence </a:t>
            </a:r>
            <a:r>
              <a:rPr lang="en-US" sz="2400" dirty="0">
                <a:latin typeface="Cambria" panose="02040503050406030204" pitchFamily="18" charset="0"/>
                <a:ea typeface="Cambria" panose="02040503050406030204" pitchFamily="18" charset="0"/>
              </a:rPr>
              <a:t>and control </a:t>
            </a:r>
            <a:r>
              <a:rPr lang="en-US" sz="2400" dirty="0" smtClean="0">
                <a:latin typeface="Cambria" panose="02040503050406030204" pitchFamily="18" charset="0"/>
                <a:ea typeface="Cambria" panose="02040503050406030204" pitchFamily="18" charset="0"/>
              </a:rPr>
              <a:t>E9-1-1</a:t>
            </a:r>
            <a:endParaRPr lang="en-US" sz="2400" dirty="0">
              <a:latin typeface="Cambria" panose="02040503050406030204" pitchFamily="18" charset="0"/>
              <a:ea typeface="Cambria" panose="02040503050406030204" pitchFamily="18" charset="0"/>
            </a:endParaRPr>
          </a:p>
          <a:p>
            <a:pPr eaLnBrk="1" hangingPunct="1"/>
            <a:r>
              <a:rPr lang="en-US" sz="2400" dirty="0">
                <a:latin typeface="Cambria" panose="02040503050406030204" pitchFamily="18" charset="0"/>
                <a:ea typeface="Cambria" panose="02040503050406030204" pitchFamily="18" charset="0"/>
              </a:rPr>
              <a:t>ALI – Automated Location Information – Each landline telephone number in a PSAP’s response area is loaded from each serving phone company, scrubbed against the MSAG to obtain ESN and Community information, and loaded into the ALI database. When a 9-1-1 landline call is initiated, the ten digit phone number dips into this database to obtain the location info sent to the PSAP with the voice </a:t>
            </a:r>
            <a:r>
              <a:rPr lang="en-US" sz="2400" dirty="0" smtClean="0">
                <a:latin typeface="Cambria" panose="02040503050406030204" pitchFamily="18" charset="0"/>
                <a:ea typeface="Cambria" panose="02040503050406030204" pitchFamily="18" charset="0"/>
              </a:rPr>
              <a:t>call</a:t>
            </a:r>
            <a:endParaRPr lang="en-US" sz="2400" dirty="0">
              <a:latin typeface="Cambria" panose="02040503050406030204" pitchFamily="18" charset="0"/>
              <a:ea typeface="Cambria" panose="02040503050406030204" pitchFamily="18" charset="0"/>
            </a:endParaRPr>
          </a:p>
          <a:p>
            <a:pPr eaLnBrk="1" hangingPunct="1"/>
            <a:r>
              <a:rPr lang="en-US" sz="2400" dirty="0" smtClean="0">
                <a:latin typeface="Cambria" panose="02040503050406030204" pitchFamily="18" charset="0"/>
                <a:ea typeface="Cambria" panose="02040503050406030204" pitchFamily="18" charset="0"/>
              </a:rPr>
              <a:t>ELT – English </a:t>
            </a:r>
            <a:r>
              <a:rPr lang="en-US" sz="2400" dirty="0">
                <a:latin typeface="Cambria" panose="02040503050406030204" pitchFamily="18" charset="0"/>
                <a:ea typeface="Cambria" panose="02040503050406030204" pitchFamily="18" charset="0"/>
              </a:rPr>
              <a:t>Language </a:t>
            </a:r>
            <a:r>
              <a:rPr lang="en-US" sz="2400" dirty="0" smtClean="0">
                <a:latin typeface="Cambria" panose="02040503050406030204" pitchFamily="18" charset="0"/>
                <a:ea typeface="Cambria" panose="02040503050406030204" pitchFamily="18" charset="0"/>
              </a:rPr>
              <a:t>Translation </a:t>
            </a: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a table which </a:t>
            </a:r>
            <a:r>
              <a:rPr lang="en-US" sz="2400" dirty="0">
                <a:latin typeface="Cambria" panose="02040503050406030204" pitchFamily="18" charset="0"/>
                <a:ea typeface="Cambria" panose="02040503050406030204" pitchFamily="18" charset="0"/>
              </a:rPr>
              <a:t>translates each ESN to the names of the public safety </a:t>
            </a:r>
            <a:r>
              <a:rPr lang="en-US" sz="2400" dirty="0" smtClean="0">
                <a:latin typeface="Cambria" panose="02040503050406030204" pitchFamily="18" charset="0"/>
                <a:ea typeface="Cambria" panose="02040503050406030204" pitchFamily="18" charset="0"/>
              </a:rPr>
              <a:t>providers</a:t>
            </a:r>
            <a:endParaRPr lang="en-US" sz="2400" dirty="0">
              <a:latin typeface="Cambria" panose="02040503050406030204" pitchFamily="18" charset="0"/>
              <a:ea typeface="Cambria" panose="02040503050406030204" pitchFamily="18" charset="0"/>
            </a:endParaRPr>
          </a:p>
          <a:p>
            <a:pPr eaLnBrk="1" hangingPunct="1"/>
            <a:r>
              <a:rPr lang="en-US" sz="2400" dirty="0" smtClean="0">
                <a:latin typeface="Cambria" panose="02040503050406030204" pitchFamily="18" charset="0"/>
                <a:ea typeface="Cambria" panose="02040503050406030204" pitchFamily="18" charset="0"/>
              </a:rPr>
              <a:t>GIS Data – Geospatial data used </a:t>
            </a:r>
            <a:r>
              <a:rPr lang="en-US" sz="2400" dirty="0">
                <a:latin typeface="Cambria" panose="02040503050406030204" pitchFamily="18" charset="0"/>
                <a:ea typeface="Cambria" panose="02040503050406030204" pitchFamily="18" charset="0"/>
              </a:rPr>
              <a:t>to be an “add-on” and is now </a:t>
            </a:r>
            <a:r>
              <a:rPr lang="en-US" sz="2400" dirty="0" smtClean="0">
                <a:latin typeface="Cambria" panose="02040503050406030204" pitchFamily="18" charset="0"/>
                <a:ea typeface="Cambria" panose="02040503050406030204" pitchFamily="18" charset="0"/>
              </a:rPr>
              <a:t>considered </a:t>
            </a:r>
            <a:r>
              <a:rPr lang="en-US" sz="2400" dirty="0">
                <a:latin typeface="Cambria" panose="02040503050406030204" pitchFamily="18" charset="0"/>
                <a:ea typeface="Cambria" panose="02040503050406030204" pitchFamily="18" charset="0"/>
              </a:rPr>
              <a:t>critical </a:t>
            </a:r>
            <a:r>
              <a:rPr lang="en-US" sz="2400" dirty="0" smtClean="0">
                <a:latin typeface="Cambria" panose="02040503050406030204" pitchFamily="18" charset="0"/>
                <a:ea typeface="Cambria" panose="02040503050406030204" pitchFamily="18" charset="0"/>
              </a:rPr>
              <a:t>to </a:t>
            </a:r>
            <a:r>
              <a:rPr lang="en-US" sz="2400" dirty="0">
                <a:latin typeface="Cambria" panose="02040503050406030204" pitchFamily="18" charset="0"/>
                <a:ea typeface="Cambria" panose="02040503050406030204" pitchFamily="18" charset="0"/>
              </a:rPr>
              <a:t>control all or most of the </a:t>
            </a:r>
            <a:r>
              <a:rPr lang="en-US" sz="2400" dirty="0" smtClean="0">
                <a:latin typeface="Cambria" panose="02040503050406030204" pitchFamily="18" charset="0"/>
                <a:ea typeface="Cambria" panose="02040503050406030204" pitchFamily="18" charset="0"/>
              </a:rPr>
              <a:t>above</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593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267" y="5077503"/>
            <a:ext cx="11277600" cy="1157745"/>
          </a:xfrm>
          <a:prstGeom prst="rect">
            <a:avLst/>
          </a:prstGeom>
        </p:spPr>
      </p:pic>
      <p:sp>
        <p:nvSpPr>
          <p:cNvPr id="5" name="TextBox 4"/>
          <p:cNvSpPr txBox="1"/>
          <p:nvPr/>
        </p:nvSpPr>
        <p:spPr>
          <a:xfrm>
            <a:off x="475067" y="6311460"/>
            <a:ext cx="3712254" cy="276999"/>
          </a:xfrm>
          <a:prstGeom prst="rect">
            <a:avLst/>
          </a:prstGeom>
          <a:noFill/>
        </p:spPr>
        <p:txBody>
          <a:bodyPr wrap="square" rtlCol="0">
            <a:spAutoFit/>
          </a:bodyPr>
          <a:lstStyle/>
          <a:p>
            <a:r>
              <a:rPr lang="en-US" sz="1200" dirty="0" smtClean="0">
                <a:latin typeface="Cambria" panose="02040503050406030204" pitchFamily="18" charset="0"/>
                <a:ea typeface="Cambria" panose="02040503050406030204" pitchFamily="18" charset="0"/>
              </a:rPr>
              <a:t>A snapshot of ALI database for Portales, NM - 2021</a:t>
            </a:r>
            <a:endParaRPr lang="en-US" sz="1200" dirty="0">
              <a:latin typeface="Cambria" panose="02040503050406030204" pitchFamily="18" charset="0"/>
              <a:ea typeface="Cambria" panose="02040503050406030204" pitchFamily="18" charset="0"/>
            </a:endParaRPr>
          </a:p>
        </p:txBody>
      </p:sp>
      <p:pic>
        <p:nvPicPr>
          <p:cNvPr id="6" name="Content Placeholder 6"/>
          <p:cNvPicPr>
            <a:picLocks noChangeAspect="1"/>
          </p:cNvPicPr>
          <p:nvPr/>
        </p:nvPicPr>
        <p:blipFill>
          <a:blip r:embed="rId3"/>
          <a:stretch>
            <a:fillRect/>
          </a:stretch>
        </p:blipFill>
        <p:spPr>
          <a:xfrm>
            <a:off x="1036320" y="1443125"/>
            <a:ext cx="9783763" cy="2946981"/>
          </a:xfrm>
          <a:prstGeom prst="rect">
            <a:avLst/>
          </a:prstGeom>
        </p:spPr>
      </p:pic>
      <p:sp>
        <p:nvSpPr>
          <p:cNvPr id="7" name="TextBox 6"/>
          <p:cNvSpPr txBox="1"/>
          <p:nvPr/>
        </p:nvSpPr>
        <p:spPr>
          <a:xfrm>
            <a:off x="938158" y="4479905"/>
            <a:ext cx="5224059" cy="307777"/>
          </a:xfrm>
          <a:prstGeom prst="rect">
            <a:avLst/>
          </a:prstGeom>
          <a:noFill/>
        </p:spPr>
        <p:txBody>
          <a:bodyPr wrap="none" rtlCol="0">
            <a:spAutoFit/>
          </a:bodyPr>
          <a:lstStyle/>
          <a:p>
            <a:r>
              <a:rPr lang="en-US" sz="1400" dirty="0" smtClean="0">
                <a:latin typeface="Cambria" panose="02040503050406030204" pitchFamily="18" charset="0"/>
                <a:ea typeface="Cambria" panose="02040503050406030204" pitchFamily="18" charset="0"/>
              </a:rPr>
              <a:t>A snapshot of MSAG database, Guadalupe County, NM – May 2022 </a:t>
            </a:r>
            <a:endParaRPr lang="en-US" sz="1400" dirty="0">
              <a:latin typeface="Cambria" panose="02040503050406030204" pitchFamily="18" charset="0"/>
              <a:ea typeface="Cambria" panose="02040503050406030204" pitchFamily="18" charset="0"/>
            </a:endParaRPr>
          </a:p>
        </p:txBody>
      </p:sp>
      <p:sp>
        <p:nvSpPr>
          <p:cNvPr id="10" name="Title 3"/>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latin typeface="Cambria" panose="02040503050406030204" pitchFamily="18" charset="0"/>
                <a:ea typeface="Cambria" panose="02040503050406030204" pitchFamily="18" charset="0"/>
              </a:rPr>
              <a:t>The 9-1-1 Database(s)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198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p:cNvGraphicFramePr>
          <p:nvPr>
            <p:extLst>
              <p:ext uri="{D42A27DB-BD31-4B8C-83A1-F6EECF244321}">
                <p14:modId xmlns:p14="http://schemas.microsoft.com/office/powerpoint/2010/main" val="1488476580"/>
              </p:ext>
            </p:extLst>
          </p:nvPr>
        </p:nvGraphicFramePr>
        <p:xfrm>
          <a:off x="838200" y="1493894"/>
          <a:ext cx="5330958" cy="4313236"/>
        </p:xfrm>
        <a:graphic>
          <a:graphicData uri="http://schemas.openxmlformats.org/drawingml/2006/table">
            <a:tbl>
              <a:tblPr firstRow="1">
                <a:tableStyleId>{5C22544A-7EE6-4342-B048-85BDC9FD1C3A}</a:tableStyleId>
              </a:tblPr>
              <a:tblGrid>
                <a:gridCol w="966754">
                  <a:extLst>
                    <a:ext uri="{9D8B030D-6E8A-4147-A177-3AD203B41FA5}">
                      <a16:colId xmlns:a16="http://schemas.microsoft.com/office/drawing/2014/main" val="2824893820"/>
                    </a:ext>
                  </a:extLst>
                </a:gridCol>
                <a:gridCol w="1753968">
                  <a:extLst>
                    <a:ext uri="{9D8B030D-6E8A-4147-A177-3AD203B41FA5}">
                      <a16:colId xmlns:a16="http://schemas.microsoft.com/office/drawing/2014/main" val="1746214169"/>
                    </a:ext>
                  </a:extLst>
                </a:gridCol>
                <a:gridCol w="1146294">
                  <a:extLst>
                    <a:ext uri="{9D8B030D-6E8A-4147-A177-3AD203B41FA5}">
                      <a16:colId xmlns:a16="http://schemas.microsoft.com/office/drawing/2014/main" val="913043538"/>
                    </a:ext>
                  </a:extLst>
                </a:gridCol>
                <a:gridCol w="1463942">
                  <a:extLst>
                    <a:ext uri="{9D8B030D-6E8A-4147-A177-3AD203B41FA5}">
                      <a16:colId xmlns:a16="http://schemas.microsoft.com/office/drawing/2014/main" val="1609318378"/>
                    </a:ext>
                  </a:extLst>
                </a:gridCol>
              </a:tblGrid>
              <a:tr h="187532">
                <a:tc>
                  <a:txBody>
                    <a:bodyPr/>
                    <a:lstStyle/>
                    <a:p>
                      <a:pPr algn="l" fontAlgn="b"/>
                      <a:r>
                        <a:rPr lang="en-US" sz="1100" u="none" strike="noStrike" dirty="0">
                          <a:effectLst/>
                          <a:latin typeface="Cambria" panose="02040503050406030204" pitchFamily="18" charset="0"/>
                          <a:ea typeface="Cambria" panose="02040503050406030204" pitchFamily="18" charset="0"/>
                        </a:rPr>
                        <a:t>ESN</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POLICE</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FIRE</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AMBULANCE</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424831067"/>
                  </a:ext>
                </a:extLst>
              </a:tr>
              <a:tr h="187532">
                <a:tc>
                  <a:txBody>
                    <a:bodyPr/>
                    <a:lstStyle/>
                    <a:p>
                      <a:pPr algn="l" fontAlgn="b"/>
                      <a:r>
                        <a:rPr lang="en-US" sz="1100" u="none" strike="noStrike" dirty="0">
                          <a:effectLst/>
                          <a:latin typeface="Cambria" panose="02040503050406030204" pitchFamily="18" charset="0"/>
                          <a:ea typeface="Cambria" panose="02040503050406030204" pitchFamily="18" charset="0"/>
                        </a:rPr>
                        <a:t>869</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PD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684226850"/>
                  </a:ext>
                </a:extLst>
              </a:tr>
              <a:tr h="187532">
                <a:tc>
                  <a:txBody>
                    <a:bodyPr/>
                    <a:lstStyle/>
                    <a:p>
                      <a:pPr algn="l" fontAlgn="b"/>
                      <a:r>
                        <a:rPr lang="en-US" sz="1100" u="none" strike="noStrike" dirty="0">
                          <a:effectLst/>
                          <a:latin typeface="Cambria" panose="02040503050406030204" pitchFamily="18" charset="0"/>
                          <a:ea typeface="Cambria" panose="02040503050406030204" pitchFamily="18" charset="0"/>
                        </a:rPr>
                        <a:t>870</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3916028532"/>
                  </a:ext>
                </a:extLst>
              </a:tr>
              <a:tr h="187532">
                <a:tc>
                  <a:txBody>
                    <a:bodyPr/>
                    <a:lstStyle/>
                    <a:p>
                      <a:pPr algn="l" fontAlgn="b"/>
                      <a:r>
                        <a:rPr lang="en-US" sz="1100" u="none" strike="noStrike" dirty="0">
                          <a:effectLst/>
                          <a:latin typeface="Cambria" panose="02040503050406030204" pitchFamily="18" charset="0"/>
                          <a:ea typeface="Cambria" panose="02040503050406030204" pitchFamily="18" charset="0"/>
                        </a:rPr>
                        <a:t>870</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896943427"/>
                  </a:ext>
                </a:extLst>
              </a:tr>
              <a:tr h="187532">
                <a:tc>
                  <a:txBody>
                    <a:bodyPr/>
                    <a:lstStyle/>
                    <a:p>
                      <a:pPr algn="l" fontAlgn="b"/>
                      <a:r>
                        <a:rPr lang="en-US" sz="1100" u="none" strike="noStrike" dirty="0">
                          <a:effectLst/>
                          <a:latin typeface="Cambria" panose="02040503050406030204" pitchFamily="18" charset="0"/>
                          <a:ea typeface="Cambria" panose="02040503050406030204" pitchFamily="18" charset="0"/>
                        </a:rPr>
                        <a:t>870</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3993592930"/>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870</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1254458353"/>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871</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KNOWLES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503564681"/>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872</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KNOWLES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1033252630"/>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880</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419871265"/>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880</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306094238"/>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881</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KNOWLES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645451612"/>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882</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KNOWLES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387170930"/>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883</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MONUMENT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4118895092"/>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884</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LOVINGTON PD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427160270"/>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885</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LOVINGTON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3333110711"/>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886</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LEA COUNTY SHERIFF</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TATUM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TATUM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1501863467"/>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887</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MALJAMAR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HOBBS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107559598"/>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888</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JAL PD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JAL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JAL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4041721393"/>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889</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JAL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JAL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804047486"/>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890</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EUNICE PD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EUNICE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EUNICE EMS</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635202466"/>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891</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EUNICE FD</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EUNICE EMS</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184419082"/>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892</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TATUM PD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TATUM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TATUM EMS</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3272105432"/>
                  </a:ext>
                </a:extLst>
              </a:tr>
              <a:tr h="187532">
                <a:tc>
                  <a:txBody>
                    <a:bodyPr/>
                    <a:lstStyle/>
                    <a:p>
                      <a:pPr algn="l" fontAlgn="b"/>
                      <a:r>
                        <a:rPr lang="en-US" sz="1100" u="none" strike="noStrike">
                          <a:effectLst/>
                          <a:latin typeface="Cambria" panose="02040503050406030204" pitchFamily="18" charset="0"/>
                          <a:ea typeface="Cambria" panose="02040503050406030204" pitchFamily="18" charset="0"/>
                        </a:rPr>
                        <a:t>893</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LEA COUNTY SHERIFF</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a:effectLst/>
                          <a:latin typeface="Cambria" panose="02040503050406030204" pitchFamily="18" charset="0"/>
                          <a:ea typeface="Cambria" panose="02040503050406030204" pitchFamily="18" charset="0"/>
                        </a:rPr>
                        <a:t>MALJAMAR FD</a:t>
                      </a:r>
                      <a:endParaRPr lang="en-US" sz="1100" b="0" i="0" u="none" strike="noStrike">
                        <a:solidFill>
                          <a:srgbClr val="000000"/>
                        </a:solidFill>
                        <a:effectLst/>
                        <a:latin typeface="Cambria" panose="02040503050406030204" pitchFamily="18" charset="0"/>
                        <a:ea typeface="Cambria" panose="02040503050406030204" pitchFamily="18" charset="0"/>
                      </a:endParaRPr>
                    </a:p>
                  </a:txBody>
                  <a:tcPr marL="6307" marR="6307" marT="6307" marB="0" anchor="b"/>
                </a:tc>
                <a:tc>
                  <a:txBody>
                    <a:bodyPr/>
                    <a:lstStyle/>
                    <a:p>
                      <a:pPr algn="l" fontAlgn="b"/>
                      <a:r>
                        <a:rPr lang="en-US" sz="1100" u="none" strike="noStrike" dirty="0">
                          <a:effectLst/>
                          <a:latin typeface="Cambria" panose="02040503050406030204" pitchFamily="18" charset="0"/>
                          <a:ea typeface="Cambria" panose="02040503050406030204" pitchFamily="18" charset="0"/>
                        </a:rPr>
                        <a:t>LOVINGTON EMS</a:t>
                      </a:r>
                      <a:endParaRPr lang="en-US" sz="1100" b="0" i="0" u="none" strike="noStrike" dirty="0">
                        <a:solidFill>
                          <a:srgbClr val="000000"/>
                        </a:solidFill>
                        <a:effectLst/>
                        <a:latin typeface="Cambria" panose="02040503050406030204" pitchFamily="18" charset="0"/>
                        <a:ea typeface="Cambria" panose="02040503050406030204" pitchFamily="18" charset="0"/>
                      </a:endParaRPr>
                    </a:p>
                  </a:txBody>
                  <a:tcPr marL="6307" marR="6307" marT="6307" marB="0" anchor="b"/>
                </a:tc>
                <a:extLst>
                  <a:ext uri="{0D108BD9-81ED-4DB2-BD59-A6C34878D82A}">
                    <a16:rowId xmlns:a16="http://schemas.microsoft.com/office/drawing/2014/main" val="264840503"/>
                  </a:ext>
                </a:extLst>
              </a:tr>
            </a:tbl>
          </a:graphicData>
        </a:graphic>
      </p:graphicFrame>
      <p:sp>
        <p:nvSpPr>
          <p:cNvPr id="3" name="TextBox 2"/>
          <p:cNvSpPr txBox="1"/>
          <p:nvPr/>
        </p:nvSpPr>
        <p:spPr>
          <a:xfrm>
            <a:off x="741505" y="5928208"/>
            <a:ext cx="5043240" cy="338554"/>
          </a:xfrm>
          <a:prstGeom prst="rect">
            <a:avLst/>
          </a:prstGeom>
          <a:noFill/>
        </p:spPr>
        <p:txBody>
          <a:bodyPr wrap="none" rtlCol="0">
            <a:spAutoFit/>
          </a:bodyPr>
          <a:lstStyle/>
          <a:p>
            <a:r>
              <a:rPr lang="en-US" sz="1600" dirty="0" smtClean="0">
                <a:latin typeface="Cambria" panose="02040503050406030204" pitchFamily="18" charset="0"/>
                <a:ea typeface="Cambria" panose="02040503050406030204" pitchFamily="18" charset="0"/>
              </a:rPr>
              <a:t>A snapshot of ESNs for Lea County, </a:t>
            </a:r>
            <a:r>
              <a:rPr lang="en-US" sz="1600" dirty="0" smtClean="0">
                <a:latin typeface="Cambria" panose="02040503050406030204" pitchFamily="18" charset="0"/>
                <a:ea typeface="Cambria" panose="02040503050406030204" pitchFamily="18" charset="0"/>
              </a:rPr>
              <a:t>NM (old screenshot)</a:t>
            </a:r>
            <a:endParaRPr lang="en-US" sz="1600" dirty="0">
              <a:latin typeface="Cambria" panose="02040503050406030204" pitchFamily="18" charset="0"/>
              <a:ea typeface="Cambria" panose="02040503050406030204" pitchFamily="18" charset="0"/>
            </a:endParaRPr>
          </a:p>
        </p:txBody>
      </p:sp>
      <p:sp>
        <p:nvSpPr>
          <p:cNvPr id="4" name="Title 3"/>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latin typeface="Cambria" panose="02040503050406030204" pitchFamily="18" charset="0"/>
                <a:ea typeface="Cambria" panose="02040503050406030204" pitchFamily="18" charset="0"/>
              </a:rPr>
              <a:t>The 9-1-1 Database(s)</a:t>
            </a:r>
            <a:endParaRPr lang="en-US"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9144000" y="609600"/>
            <a:ext cx="2781157" cy="6019800"/>
          </a:xfrm>
          <a:prstGeom prst="rect">
            <a:avLst/>
          </a:prstGeom>
        </p:spPr>
      </p:pic>
      <p:grpSp>
        <p:nvGrpSpPr>
          <p:cNvPr id="6" name="Group 5"/>
          <p:cNvGrpSpPr/>
          <p:nvPr/>
        </p:nvGrpSpPr>
        <p:grpSpPr>
          <a:xfrm>
            <a:off x="5715000" y="5562600"/>
            <a:ext cx="3429000" cy="1066800"/>
            <a:chOff x="5715000" y="5562600"/>
            <a:chExt cx="3429000" cy="1066800"/>
          </a:xfrm>
        </p:grpSpPr>
        <p:sp>
          <p:nvSpPr>
            <p:cNvPr id="7" name="Rectangle 6"/>
            <p:cNvSpPr/>
            <p:nvPr/>
          </p:nvSpPr>
          <p:spPr>
            <a:xfrm>
              <a:off x="5715000" y="5562600"/>
              <a:ext cx="3429000" cy="106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57334" y="5618947"/>
              <a:ext cx="3344333" cy="954107"/>
            </a:xfrm>
            <a:prstGeom prst="rect">
              <a:avLst/>
            </a:prstGeom>
            <a:noFill/>
            <a:ln>
              <a:noFill/>
            </a:ln>
          </p:spPr>
          <p:txBody>
            <a:bodyPr wrap="square" rtlCol="0">
              <a:spAutoFit/>
            </a:bodyPr>
            <a:lstStyle/>
            <a:p>
              <a:r>
                <a:rPr lang="en-US" sz="1400" dirty="0" smtClean="0">
                  <a:solidFill>
                    <a:schemeClr val="bg1"/>
                  </a:solidFill>
                  <a:latin typeface="Cambria" panose="02040503050406030204" pitchFamily="18" charset="0"/>
                  <a:ea typeface="Cambria" panose="02040503050406030204" pitchFamily="18" charset="0"/>
                </a:rPr>
                <a:t>ESNs for Lea County, NM</a:t>
              </a:r>
            </a:p>
            <a:p>
              <a:r>
                <a:rPr lang="en-US" sz="1050" dirty="0" smtClean="0">
                  <a:solidFill>
                    <a:schemeClr val="bg1"/>
                  </a:solidFill>
                  <a:latin typeface="Cambria" panose="02040503050406030204" pitchFamily="18" charset="0"/>
                  <a:ea typeface="Cambria" panose="02040503050406030204" pitchFamily="18" charset="0"/>
                </a:rPr>
                <a:t>When a resident calls 9-1-1, the emergency providers dispatched are the same in a given ESN.</a:t>
              </a:r>
            </a:p>
            <a:p>
              <a:r>
                <a:rPr lang="en-US" sz="1050" dirty="0" smtClean="0">
                  <a:solidFill>
                    <a:schemeClr val="bg1"/>
                  </a:solidFill>
                  <a:latin typeface="Cambria" panose="02040503050406030204" pitchFamily="18" charset="0"/>
                  <a:ea typeface="Cambria" panose="02040503050406030204" pitchFamily="18" charset="0"/>
                </a:rPr>
                <a:t>In 869, a resident is served by Hobbs Police Dept., Hobbs Fire Dept., and Hobbs EMS</a:t>
              </a:r>
              <a:endParaRPr lang="en-US" sz="105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60892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B834-FAC2-4101-A29D-A5185820EDEF}"/>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GIS-MSAG-ALI Comparison</a:t>
            </a:r>
            <a:endParaRPr lang="en-US" dirty="0"/>
          </a:p>
        </p:txBody>
      </p:sp>
      <p:pic>
        <p:nvPicPr>
          <p:cNvPr id="4" name="Content Placeholder 3">
            <a:extLst>
              <a:ext uri="{FF2B5EF4-FFF2-40B4-BE49-F238E27FC236}">
                <a16:creationId xmlns:a16="http://schemas.microsoft.com/office/drawing/2014/main" id="{FCAEF54A-0896-4F81-AEFA-103CB3CE345F}"/>
              </a:ext>
            </a:extLst>
          </p:cNvPr>
          <p:cNvPicPr>
            <a:picLocks noGrp="1" noChangeAspect="1"/>
          </p:cNvPicPr>
          <p:nvPr>
            <p:ph idx="1"/>
          </p:nvPr>
        </p:nvPicPr>
        <p:blipFill>
          <a:blip r:embed="rId2"/>
          <a:stretch>
            <a:fillRect/>
          </a:stretch>
        </p:blipFill>
        <p:spPr>
          <a:xfrm>
            <a:off x="902955" y="1523170"/>
            <a:ext cx="5926910" cy="3606729"/>
          </a:xfrm>
          <a:prstGeom prst="rect">
            <a:avLst/>
          </a:prstGeom>
        </p:spPr>
      </p:pic>
      <p:sp>
        <p:nvSpPr>
          <p:cNvPr id="5" name="Rectangle 4">
            <a:extLst>
              <a:ext uri="{FF2B5EF4-FFF2-40B4-BE49-F238E27FC236}">
                <a16:creationId xmlns:a16="http://schemas.microsoft.com/office/drawing/2014/main" id="{77D70AD3-E81E-4746-938B-7B752931C7CA}"/>
              </a:ext>
            </a:extLst>
          </p:cNvPr>
          <p:cNvSpPr/>
          <p:nvPr/>
        </p:nvSpPr>
        <p:spPr>
          <a:xfrm>
            <a:off x="2299790" y="5746654"/>
            <a:ext cx="2870088" cy="430887"/>
          </a:xfrm>
          <a:prstGeom prst="rect">
            <a:avLst/>
          </a:prstGeom>
        </p:spPr>
        <p:txBody>
          <a:bodyPr wrap="square">
            <a:spAutoFit/>
          </a:bodyPr>
          <a:lstStyle/>
          <a:p>
            <a:r>
              <a:rPr lang="en-US" sz="1100" dirty="0">
                <a:latin typeface="Cambria" panose="02040503050406030204" pitchFamily="18" charset="0"/>
                <a:ea typeface="Cambria" panose="02040503050406030204" pitchFamily="18" charset="0"/>
              </a:rPr>
              <a:t>https://www.arcgis.com/apps/dashboards/ba1e3e23a1f24a299fec935a2751c6e2</a:t>
            </a:r>
          </a:p>
        </p:txBody>
      </p:sp>
      <p:pic>
        <p:nvPicPr>
          <p:cNvPr id="6" name="Picture 5">
            <a:extLst>
              <a:ext uri="{FF2B5EF4-FFF2-40B4-BE49-F238E27FC236}">
                <a16:creationId xmlns:a16="http://schemas.microsoft.com/office/drawing/2014/main" id="{9D2610A8-3DC8-4331-BE64-466E5F064FB2}"/>
              </a:ext>
            </a:extLst>
          </p:cNvPr>
          <p:cNvPicPr>
            <a:picLocks noChangeAspect="1"/>
          </p:cNvPicPr>
          <p:nvPr/>
        </p:nvPicPr>
        <p:blipFill>
          <a:blip r:embed="rId3"/>
          <a:stretch>
            <a:fillRect/>
          </a:stretch>
        </p:blipFill>
        <p:spPr>
          <a:xfrm>
            <a:off x="5413297" y="3141666"/>
            <a:ext cx="6267578" cy="3491886"/>
          </a:xfrm>
          <a:prstGeom prst="rect">
            <a:avLst/>
          </a:prstGeom>
        </p:spPr>
      </p:pic>
    </p:spTree>
    <p:extLst>
      <p:ext uri="{BB962C8B-B14F-4D97-AF65-F5344CB8AC3E}">
        <p14:creationId xmlns:p14="http://schemas.microsoft.com/office/powerpoint/2010/main" val="2417323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GIS-MSAG-ALI </a:t>
            </a:r>
            <a:r>
              <a:rPr lang="en-US" dirty="0">
                <a:latin typeface="Cambria" panose="02040503050406030204" pitchFamily="18" charset="0"/>
                <a:ea typeface="Cambria" panose="02040503050406030204" pitchFamily="18" charset="0"/>
              </a:rPr>
              <a:t>Comparison</a:t>
            </a:r>
            <a:endParaRPr lang="en-US" sz="40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224939" y="1805745"/>
            <a:ext cx="6664819" cy="2959983"/>
          </a:xfrm>
          <a:prstGeom prst="rect">
            <a:avLst/>
          </a:prstGeom>
        </p:spPr>
      </p:pic>
      <p:pic>
        <p:nvPicPr>
          <p:cNvPr id="6" name="Picture 5"/>
          <p:cNvPicPr>
            <a:picLocks noChangeAspect="1"/>
          </p:cNvPicPr>
          <p:nvPr/>
        </p:nvPicPr>
        <p:blipFill>
          <a:blip r:embed="rId4"/>
          <a:stretch>
            <a:fillRect/>
          </a:stretch>
        </p:blipFill>
        <p:spPr>
          <a:xfrm>
            <a:off x="2224939" y="4765729"/>
            <a:ext cx="6664819" cy="1515328"/>
          </a:xfrm>
          <a:prstGeom prst="rect">
            <a:avLst/>
          </a:prstGeom>
        </p:spPr>
      </p:pic>
      <p:sp>
        <p:nvSpPr>
          <p:cNvPr id="7" name="TextBox 6"/>
          <p:cNvSpPr txBox="1"/>
          <p:nvPr/>
        </p:nvSpPr>
        <p:spPr>
          <a:xfrm>
            <a:off x="2167914" y="6328131"/>
            <a:ext cx="6530442" cy="307777"/>
          </a:xfrm>
          <a:prstGeom prst="rect">
            <a:avLst/>
          </a:prstGeom>
          <a:noFill/>
        </p:spPr>
        <p:txBody>
          <a:bodyPr wrap="none" rtlCol="0">
            <a:spAutoFit/>
          </a:bodyPr>
          <a:lstStyle/>
          <a:p>
            <a:r>
              <a:rPr lang="en-US" sz="1400" i="1" dirty="0"/>
              <a:t>Snapshot of Quarterly GIS-MSAG-ALI Comparison Stats, De Baca County – March </a:t>
            </a:r>
            <a:r>
              <a:rPr lang="en-US" sz="1400" i="1" dirty="0" smtClean="0"/>
              <a:t>2024</a:t>
            </a:r>
            <a:endParaRPr lang="en-US" sz="1400" i="1" dirty="0"/>
          </a:p>
        </p:txBody>
      </p:sp>
      <p:pic>
        <p:nvPicPr>
          <p:cNvPr id="8" name="Picture 7"/>
          <p:cNvPicPr>
            <a:picLocks noChangeAspect="1"/>
          </p:cNvPicPr>
          <p:nvPr/>
        </p:nvPicPr>
        <p:blipFill>
          <a:blip r:embed="rId5"/>
          <a:stretch>
            <a:fillRect/>
          </a:stretch>
        </p:blipFill>
        <p:spPr>
          <a:xfrm>
            <a:off x="6329930" y="1467023"/>
            <a:ext cx="5515507" cy="67744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0065082" y="2144465"/>
            <a:ext cx="1780355" cy="430887"/>
          </a:xfrm>
          <a:prstGeom prst="rect">
            <a:avLst/>
          </a:prstGeom>
          <a:noFill/>
        </p:spPr>
        <p:txBody>
          <a:bodyPr wrap="square" rtlCol="0">
            <a:spAutoFit/>
          </a:bodyPr>
          <a:lstStyle/>
          <a:p>
            <a:r>
              <a:rPr lang="en-US" sz="1050" dirty="0"/>
              <a:t>MSAG and GIS Datasets used for Comparison</a:t>
            </a:r>
          </a:p>
        </p:txBody>
      </p:sp>
    </p:spTree>
    <p:extLst>
      <p:ext uri="{BB962C8B-B14F-4D97-AF65-F5344CB8AC3E}">
        <p14:creationId xmlns:p14="http://schemas.microsoft.com/office/powerpoint/2010/main" val="2082421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GIS-MSAG Comparison</a:t>
            </a:r>
          </a:p>
        </p:txBody>
      </p:sp>
      <p:sp>
        <p:nvSpPr>
          <p:cNvPr id="3" name="Content Placeholder 2"/>
          <p:cNvSpPr>
            <a:spLocks noGrp="1"/>
          </p:cNvSpPr>
          <p:nvPr>
            <p:ph idx="1"/>
          </p:nvPr>
        </p:nvSpPr>
        <p:spPr/>
        <p:txBody>
          <a:bodyPr/>
          <a:lstStyle/>
          <a:p>
            <a:r>
              <a:rPr lang="en-US" dirty="0">
                <a:latin typeface="Cambria" panose="02040503050406030204" pitchFamily="18" charset="0"/>
                <a:ea typeface="Cambria" panose="02040503050406030204" pitchFamily="18" charset="0"/>
              </a:rPr>
              <a:t>Road Centerline data compared with MSAG records</a:t>
            </a:r>
          </a:p>
          <a:p>
            <a:r>
              <a:rPr lang="en-US" dirty="0">
                <a:latin typeface="Cambria" panose="02040503050406030204" pitchFamily="18" charset="0"/>
                <a:ea typeface="Cambria" panose="02040503050406030204" pitchFamily="18" charset="0"/>
              </a:rPr>
              <a:t>Address columns, Community name, and ESN (Concatenated for left and right side of each segment to create unique identifier)</a:t>
            </a:r>
          </a:p>
          <a:p>
            <a:r>
              <a:rPr lang="en-US" dirty="0">
                <a:latin typeface="Cambria" panose="02040503050406030204" pitchFamily="18" charset="0"/>
                <a:ea typeface="Cambria" panose="02040503050406030204" pitchFamily="18" charset="0"/>
              </a:rPr>
              <a:t>Results are generated in geodatabase and spreadsheet formats</a:t>
            </a:r>
          </a:p>
        </p:txBody>
      </p:sp>
      <p:pic>
        <p:nvPicPr>
          <p:cNvPr id="4" name="Picture 3"/>
          <p:cNvPicPr>
            <a:picLocks noChangeAspect="1"/>
          </p:cNvPicPr>
          <p:nvPr/>
        </p:nvPicPr>
        <p:blipFill>
          <a:blip r:embed="rId3"/>
          <a:stretch>
            <a:fillRect/>
          </a:stretch>
        </p:blipFill>
        <p:spPr>
          <a:xfrm>
            <a:off x="1224088" y="4488579"/>
            <a:ext cx="9477375" cy="1247775"/>
          </a:xfrm>
          <a:prstGeom prst="rect">
            <a:avLst/>
          </a:prstGeom>
        </p:spPr>
      </p:pic>
    </p:spTree>
    <p:extLst>
      <p:ext uri="{BB962C8B-B14F-4D97-AF65-F5344CB8AC3E}">
        <p14:creationId xmlns:p14="http://schemas.microsoft.com/office/powerpoint/2010/main" val="1281529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 Comparison – Interpreting Results</a:t>
            </a:r>
          </a:p>
        </p:txBody>
      </p:sp>
      <p:pic>
        <p:nvPicPr>
          <p:cNvPr id="6" name="Content Placeholder 5"/>
          <p:cNvPicPr>
            <a:picLocks noGrp="1" noChangeAspect="1"/>
          </p:cNvPicPr>
          <p:nvPr>
            <p:ph idx="1"/>
          </p:nvPr>
        </p:nvPicPr>
        <p:blipFill>
          <a:blip r:embed="rId2"/>
          <a:stretch>
            <a:fillRect/>
          </a:stretch>
        </p:blipFill>
        <p:spPr>
          <a:xfrm>
            <a:off x="1938794" y="1829967"/>
            <a:ext cx="7563513" cy="266502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143107938"/>
              </p:ext>
            </p:extLst>
          </p:nvPr>
        </p:nvGraphicFramePr>
        <p:xfrm>
          <a:off x="2932901" y="4736721"/>
          <a:ext cx="5575300" cy="1841500"/>
        </p:xfrm>
        <a:graphic>
          <a:graphicData uri="http://schemas.openxmlformats.org/drawingml/2006/table">
            <a:tbl>
              <a:tblPr>
                <a:tableStyleId>{5C22544A-7EE6-4342-B048-85BDC9FD1C3A}</a:tableStyleId>
              </a:tblPr>
              <a:tblGrid>
                <a:gridCol w="2501900">
                  <a:extLst>
                    <a:ext uri="{9D8B030D-6E8A-4147-A177-3AD203B41FA5}">
                      <a16:colId xmlns:a16="http://schemas.microsoft.com/office/drawing/2014/main" val="639298196"/>
                    </a:ext>
                  </a:extLst>
                </a:gridCol>
                <a:gridCol w="3073400">
                  <a:extLst>
                    <a:ext uri="{9D8B030D-6E8A-4147-A177-3AD203B41FA5}">
                      <a16:colId xmlns:a16="http://schemas.microsoft.com/office/drawing/2014/main" val="3492878590"/>
                    </a:ext>
                  </a:extLst>
                </a:gridCol>
              </a:tblGrid>
              <a:tr h="184150">
                <a:tc>
                  <a:txBody>
                    <a:bodyPr/>
                    <a:lstStyle/>
                    <a:p>
                      <a:pPr algn="ctr" fontAlgn="b"/>
                      <a:r>
                        <a:rPr lang="en-US" sz="1000" u="none" strike="noStrike">
                          <a:effectLst/>
                        </a:rPr>
                        <a:t>REPORT</a:t>
                      </a:r>
                      <a:endParaRPr lang="en-US" sz="10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b"/>
                      <a:r>
                        <a:rPr lang="en-US" sz="1000" u="none" strike="noStrike">
                          <a:effectLst/>
                        </a:rPr>
                        <a:t>COMPARISON</a:t>
                      </a:r>
                      <a:endParaRPr lang="en-US" sz="10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71212776"/>
                  </a:ext>
                </a:extLst>
              </a:tr>
              <a:tr h="184150">
                <a:tc>
                  <a:txBody>
                    <a:bodyPr/>
                    <a:lstStyle/>
                    <a:p>
                      <a:pPr algn="l" fontAlgn="b"/>
                      <a:r>
                        <a:rPr lang="en-US" sz="1000" u="none" strike="noStrike">
                          <a:effectLst/>
                        </a:rPr>
                        <a:t>Exact MSAG match</a:t>
                      </a:r>
                      <a:endParaRPr lang="en-US"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a:effectLst/>
                        </a:rPr>
                        <a:t>13THMILERD|FORTSUMNER|00940</a:t>
                      </a:r>
                      <a:endParaRPr lang="en-US" sz="10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638645455"/>
                  </a:ext>
                </a:extLst>
              </a:tr>
              <a:tr h="184150">
                <a:tc>
                  <a:txBody>
                    <a:bodyPr/>
                    <a:lstStyle/>
                    <a:p>
                      <a:pPr algn="l" fontAlgn="b"/>
                      <a:r>
                        <a:rPr lang="en-US" sz="1000" u="none" strike="noStrike">
                          <a:effectLst/>
                        </a:rPr>
                        <a:t>Does not have an MSAG match</a:t>
                      </a:r>
                      <a:endParaRPr lang="en-US"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a:effectLst/>
                        </a:rPr>
                        <a:t>ANTELOPERD|ROSWELL|00940</a:t>
                      </a:r>
                      <a:endParaRPr lang="en-US" sz="10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949291125"/>
                  </a:ext>
                </a:extLst>
              </a:tr>
              <a:tr h="184150">
                <a:tc>
                  <a:txBody>
                    <a:bodyPr/>
                    <a:lstStyle/>
                    <a:p>
                      <a:pPr algn="l" fontAlgn="b"/>
                      <a:r>
                        <a:rPr lang="en-US" sz="1000" u="none" strike="noStrike">
                          <a:effectLst/>
                        </a:rPr>
                        <a:t>Does not have a road centerline match</a:t>
                      </a:r>
                      <a:endParaRPr lang="en-US"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a:effectLst/>
                        </a:rPr>
                        <a:t>LYNXRD|FORTSUMNER|00940</a:t>
                      </a:r>
                      <a:endParaRPr lang="en-US" sz="10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029598719"/>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01862361"/>
                  </a:ext>
                </a:extLst>
              </a:tr>
              <a:tr h="184150">
                <a:tc>
                  <a:txBody>
                    <a:bodyPr/>
                    <a:lstStyle/>
                    <a:p>
                      <a:pPr algn="l" fontAlgn="b"/>
                      <a:r>
                        <a:rPr lang="en-US" sz="1000" u="none" strike="noStrike" dirty="0">
                          <a:effectLst/>
                        </a:rPr>
                        <a:t>Not in NM911 road- </a:t>
                      </a:r>
                      <a:r>
                        <a:rPr lang="en-US" sz="1000" u="none" strike="noStrike" dirty="0" err="1">
                          <a:effectLst/>
                        </a:rPr>
                        <a:t>Rng</a:t>
                      </a:r>
                      <a:r>
                        <a:rPr lang="en-US" sz="1000" u="none" strike="noStrike" dirty="0">
                          <a:effectLst/>
                        </a:rPr>
                        <a:t>: 3466-3968</a:t>
                      </a:r>
                      <a:endParaRPr lang="en-US" sz="1000" b="0" i="0" u="none" strike="noStrike" dirty="0">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BILLYTHEKIDDR|FORTSUMNER|00942</a:t>
                      </a:r>
                      <a:endParaRPr lang="en-US" sz="10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046822668"/>
                  </a:ext>
                </a:extLst>
              </a:tr>
              <a:tr h="184150">
                <a:tc>
                  <a:txBody>
                    <a:bodyPr/>
                    <a:lstStyle/>
                    <a:p>
                      <a:pPr algn="l" fontAlgn="b"/>
                      <a:r>
                        <a:rPr lang="en-US" sz="1000" u="none" strike="noStrike" dirty="0">
                          <a:effectLst/>
                        </a:rPr>
                        <a:t>Not in NM911 road- Val: 3097</a:t>
                      </a:r>
                      <a:endParaRPr lang="en-US" sz="1000" b="0" i="0" u="none" strike="noStrike" dirty="0">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CLAYFLATRD|FORTSUMNER|00940</a:t>
                      </a:r>
                      <a:endParaRPr lang="en-US" sz="10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625247945"/>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2721324"/>
                  </a:ext>
                </a:extLst>
              </a:tr>
              <a:tr h="184150">
                <a:tc>
                  <a:txBody>
                    <a:bodyPr/>
                    <a:lstStyle/>
                    <a:p>
                      <a:pPr algn="l" fontAlgn="b"/>
                      <a:r>
                        <a:rPr lang="sv-SE" sz="1000" u="none" strike="noStrike">
                          <a:effectLst/>
                        </a:rPr>
                        <a:t>Not in MSAG- Rng: 800-1299, Val: 1499</a:t>
                      </a:r>
                      <a:endParaRPr lang="sv-SE"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a:effectLst/>
                        </a:rPr>
                        <a:t>EDUNNHL|FORTSUMNER|00943</a:t>
                      </a:r>
                      <a:endParaRPr lang="en-US" sz="10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162722869"/>
                  </a:ext>
                </a:extLst>
              </a:tr>
              <a:tr h="184150">
                <a:tc>
                  <a:txBody>
                    <a:bodyPr/>
                    <a:lstStyle/>
                    <a:p>
                      <a:pPr algn="l" fontAlgn="b"/>
                      <a:r>
                        <a:rPr lang="en-US" sz="1000" u="none" strike="noStrike">
                          <a:effectLst/>
                        </a:rPr>
                        <a:t>Not in MSAG- Val: 1300</a:t>
                      </a:r>
                      <a:endParaRPr lang="en-US"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EFOLEYAVE|FORTSUMNER|00943</a:t>
                      </a:r>
                      <a:endParaRPr lang="en-US" sz="10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95909900"/>
                  </a:ext>
                </a:extLst>
              </a:tr>
            </a:tbl>
          </a:graphicData>
        </a:graphic>
      </p:graphicFrame>
    </p:spTree>
    <p:extLst>
      <p:ext uri="{BB962C8B-B14F-4D97-AF65-F5344CB8AC3E}">
        <p14:creationId xmlns:p14="http://schemas.microsoft.com/office/powerpoint/2010/main" val="1791495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fontAlgn="b"/>
            <a:r>
              <a:rPr lang="en-US" dirty="0">
                <a:latin typeface="Cambria" panose="02040503050406030204" pitchFamily="18" charset="0"/>
                <a:ea typeface="Cambria" panose="02040503050406030204" pitchFamily="18" charset="0"/>
              </a:rPr>
              <a:t>BILLYTHEKIDDR|FORTSUMNER|00942 – </a:t>
            </a:r>
            <a:r>
              <a:rPr lang="en-US" u="sng" dirty="0">
                <a:latin typeface="Cambria" panose="02040503050406030204" pitchFamily="18" charset="0"/>
                <a:ea typeface="Cambria" panose="02040503050406030204" pitchFamily="18" charset="0"/>
              </a:rPr>
              <a:t>Not in NM911 road- </a:t>
            </a:r>
            <a:r>
              <a:rPr lang="en-US" u="sng" dirty="0" err="1">
                <a:latin typeface="Cambria" panose="02040503050406030204" pitchFamily="18" charset="0"/>
                <a:ea typeface="Cambria" panose="02040503050406030204" pitchFamily="18" charset="0"/>
              </a:rPr>
              <a:t>Rng</a:t>
            </a:r>
            <a:r>
              <a:rPr lang="en-US" u="sng" dirty="0">
                <a:latin typeface="Cambria" panose="02040503050406030204" pitchFamily="18" charset="0"/>
                <a:ea typeface="Cambria" panose="02040503050406030204" pitchFamily="18" charset="0"/>
              </a:rPr>
              <a:t>: 3466-3968</a:t>
            </a:r>
          </a:p>
          <a:p>
            <a:pPr fontAlgn="b"/>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7"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 Comparison – Interpreting Results</a:t>
            </a:r>
          </a:p>
        </p:txBody>
      </p:sp>
      <p:pic>
        <p:nvPicPr>
          <p:cNvPr id="8" name="Picture 7"/>
          <p:cNvPicPr>
            <a:picLocks noChangeAspect="1"/>
          </p:cNvPicPr>
          <p:nvPr/>
        </p:nvPicPr>
        <p:blipFill rotWithShape="1">
          <a:blip r:embed="rId3"/>
          <a:srcRect t="5545"/>
          <a:stretch/>
        </p:blipFill>
        <p:spPr>
          <a:xfrm>
            <a:off x="985371" y="3532136"/>
            <a:ext cx="4705350" cy="953672"/>
          </a:xfrm>
          <a:prstGeom prst="rect">
            <a:avLst/>
          </a:prstGeom>
        </p:spPr>
      </p:pic>
      <p:pic>
        <p:nvPicPr>
          <p:cNvPr id="9" name="Picture 8"/>
          <p:cNvPicPr>
            <a:picLocks noChangeAspect="1"/>
          </p:cNvPicPr>
          <p:nvPr/>
        </p:nvPicPr>
        <p:blipFill>
          <a:blip r:embed="rId4"/>
          <a:stretch>
            <a:fillRect/>
          </a:stretch>
        </p:blipFill>
        <p:spPr>
          <a:xfrm>
            <a:off x="6251465" y="3504733"/>
            <a:ext cx="5000625" cy="981075"/>
          </a:xfrm>
          <a:prstGeom prst="rect">
            <a:avLst/>
          </a:prstGeom>
        </p:spPr>
      </p:pic>
      <p:sp>
        <p:nvSpPr>
          <p:cNvPr id="10" name="TextBox 9"/>
          <p:cNvSpPr txBox="1"/>
          <p:nvPr/>
        </p:nvSpPr>
        <p:spPr>
          <a:xfrm>
            <a:off x="900190" y="3000464"/>
            <a:ext cx="4176271"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GIS data (road centerlines)</a:t>
            </a:r>
          </a:p>
        </p:txBody>
      </p:sp>
      <p:sp>
        <p:nvSpPr>
          <p:cNvPr id="11" name="TextBox 10"/>
          <p:cNvSpPr txBox="1"/>
          <p:nvPr/>
        </p:nvSpPr>
        <p:spPr>
          <a:xfrm>
            <a:off x="6145374" y="3000464"/>
            <a:ext cx="3510063"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MSAG from 911NET</a:t>
            </a:r>
          </a:p>
        </p:txBody>
      </p:sp>
      <p:cxnSp>
        <p:nvCxnSpPr>
          <p:cNvPr id="13" name="Straight Arrow Connector 12"/>
          <p:cNvCxnSpPr/>
          <p:nvPr/>
        </p:nvCxnSpPr>
        <p:spPr>
          <a:xfrm flipV="1">
            <a:off x="5786538" y="3893770"/>
            <a:ext cx="358836" cy="1816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Multiply 18"/>
          <p:cNvSpPr/>
          <p:nvPr/>
        </p:nvSpPr>
        <p:spPr>
          <a:xfrm>
            <a:off x="11440537" y="3781741"/>
            <a:ext cx="224058" cy="22405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Cambria" panose="02040503050406030204" pitchFamily="18" charset="0"/>
              <a:ea typeface="Cambria" panose="02040503050406030204" pitchFamily="18" charset="0"/>
            </a:endParaRPr>
          </a:p>
        </p:txBody>
      </p:sp>
      <p:sp>
        <p:nvSpPr>
          <p:cNvPr id="20" name="Multiply 19"/>
          <p:cNvSpPr/>
          <p:nvPr/>
        </p:nvSpPr>
        <p:spPr>
          <a:xfrm>
            <a:off x="11455191" y="4261750"/>
            <a:ext cx="224058" cy="22405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Cambria" panose="02040503050406030204" pitchFamily="18" charset="0"/>
              <a:ea typeface="Cambria" panose="02040503050406030204" pitchFamily="18" charset="0"/>
            </a:endParaRPr>
          </a:p>
        </p:txBody>
      </p:sp>
      <p:sp>
        <p:nvSpPr>
          <p:cNvPr id="21" name="TextBox 20"/>
          <p:cNvSpPr txBox="1"/>
          <p:nvPr/>
        </p:nvSpPr>
        <p:spPr>
          <a:xfrm>
            <a:off x="6145374" y="4637589"/>
            <a:ext cx="4940271"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In MSAG data, address range 3466 – 3969 is duplicated for ESN 942 &amp; 943</a:t>
            </a:r>
          </a:p>
        </p:txBody>
      </p:sp>
      <p:sp>
        <p:nvSpPr>
          <p:cNvPr id="22" name="TextBox 21"/>
          <p:cNvSpPr txBox="1"/>
          <p:nvPr/>
        </p:nvSpPr>
        <p:spPr>
          <a:xfrm>
            <a:off x="838200" y="4685054"/>
            <a:ext cx="4852522"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In GIS data, address range 3466-3968 is part of ESN 943.</a:t>
            </a:r>
          </a:p>
        </p:txBody>
      </p:sp>
      <p:sp>
        <p:nvSpPr>
          <p:cNvPr id="23" name="TextBox 22"/>
          <p:cNvSpPr txBox="1"/>
          <p:nvPr/>
        </p:nvSpPr>
        <p:spPr>
          <a:xfrm>
            <a:off x="1478966" y="5719269"/>
            <a:ext cx="9099594" cy="646331"/>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Fix: Data Providers &amp; PSAPs must coordinate to establish the authoritative dataset and update the non-authoritative dataset!</a:t>
            </a:r>
          </a:p>
        </p:txBody>
      </p:sp>
      <p:sp>
        <p:nvSpPr>
          <p:cNvPr id="2" name="Oval 1"/>
          <p:cNvSpPr/>
          <p:nvPr/>
        </p:nvSpPr>
        <p:spPr>
          <a:xfrm>
            <a:off x="6251465" y="3673501"/>
            <a:ext cx="538949" cy="3641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89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GIS Data Model (Current/Legacy)</a:t>
            </a:r>
          </a:p>
        </p:txBody>
      </p:sp>
      <p:sp>
        <p:nvSpPr>
          <p:cNvPr id="3" name="Content Placeholder 2"/>
          <p:cNvSpPr>
            <a:spLocks noGrp="1"/>
          </p:cNvSpPr>
          <p:nvPr>
            <p:ph idx="1"/>
          </p:nvPr>
        </p:nvSpPr>
        <p:spPr>
          <a:xfrm>
            <a:off x="838200" y="1560286"/>
            <a:ext cx="5130873" cy="4616677"/>
          </a:xfrm>
        </p:spPr>
        <p:txBody>
          <a:bodyPr>
            <a:normAutofit fontScale="92500" lnSpcReduction="20000"/>
          </a:bodyPr>
          <a:lstStyle/>
          <a:p>
            <a:r>
              <a:rPr lang="en-US" dirty="0">
                <a:latin typeface="Cambria" panose="02040503050406030204" pitchFamily="18" charset="0"/>
                <a:ea typeface="Cambria" panose="02040503050406030204" pitchFamily="18" charset="0"/>
              </a:rPr>
              <a:t>Adopted in September 2019</a:t>
            </a:r>
          </a:p>
          <a:p>
            <a:r>
              <a:rPr lang="en-US" dirty="0">
                <a:latin typeface="Cambria" panose="02040503050406030204" pitchFamily="18" charset="0"/>
                <a:ea typeface="Cambria" panose="02040503050406030204" pitchFamily="18" charset="0"/>
              </a:rPr>
              <a:t>Required Layers</a:t>
            </a:r>
          </a:p>
          <a:p>
            <a:pPr lvl="1"/>
            <a:r>
              <a:rPr lang="en-US" dirty="0">
                <a:latin typeface="Cambria" panose="02040503050406030204" pitchFamily="18" charset="0"/>
                <a:ea typeface="Cambria" panose="02040503050406030204" pitchFamily="18" charset="0"/>
              </a:rPr>
              <a:t>Address Points</a:t>
            </a:r>
          </a:p>
          <a:p>
            <a:pPr lvl="1"/>
            <a:r>
              <a:rPr lang="en-US" dirty="0">
                <a:latin typeface="Cambria" panose="02040503050406030204" pitchFamily="18" charset="0"/>
                <a:ea typeface="Cambria" panose="02040503050406030204" pitchFamily="18" charset="0"/>
              </a:rPr>
              <a:t>Road Centerlines</a:t>
            </a:r>
          </a:p>
          <a:p>
            <a:pPr lvl="1"/>
            <a:r>
              <a:rPr lang="en-US" dirty="0">
                <a:latin typeface="Cambria" panose="02040503050406030204" pitchFamily="18" charset="0"/>
                <a:ea typeface="Cambria" panose="02040503050406030204" pitchFamily="18" charset="0"/>
              </a:rPr>
              <a:t>Addressing/Administrative Boundary*</a:t>
            </a:r>
          </a:p>
          <a:p>
            <a:pPr lvl="1"/>
            <a:r>
              <a:rPr lang="en-US" dirty="0">
                <a:latin typeface="Cambria" panose="02040503050406030204" pitchFamily="18" charset="0"/>
                <a:ea typeface="Cambria" panose="02040503050406030204" pitchFamily="18" charset="0"/>
              </a:rPr>
              <a:t>Emergency Service Zone (ESZ) Boundary</a:t>
            </a:r>
          </a:p>
          <a:p>
            <a:pPr lvl="1"/>
            <a:r>
              <a:rPr lang="en-US" dirty="0">
                <a:latin typeface="Cambria" panose="02040503050406030204" pitchFamily="18" charset="0"/>
                <a:ea typeface="Cambria" panose="02040503050406030204" pitchFamily="18" charset="0"/>
              </a:rPr>
              <a:t>Public Safety Answering Point (PSAP) Boundary</a:t>
            </a:r>
          </a:p>
          <a:p>
            <a:r>
              <a:rPr lang="en-US" dirty="0">
                <a:latin typeface="Cambria" panose="02040503050406030204" pitchFamily="18" charset="0"/>
                <a:ea typeface="Cambria" panose="02040503050406030204" pitchFamily="18" charset="0"/>
              </a:rPr>
              <a:t>Optional Layers</a:t>
            </a:r>
          </a:p>
          <a:p>
            <a:pPr lvl="1"/>
            <a:r>
              <a:rPr lang="en-US" dirty="0">
                <a:latin typeface="Cambria" panose="02040503050406030204" pitchFamily="18" charset="0"/>
                <a:ea typeface="Cambria" panose="02040503050406030204" pitchFamily="18" charset="0"/>
              </a:rPr>
              <a:t>Public Facilities, Community Boundary, Hydrology, Railroads, Mile Markers, Bridges</a:t>
            </a:r>
          </a:p>
        </p:txBody>
      </p:sp>
      <p:pic>
        <p:nvPicPr>
          <p:cNvPr id="4" name="Picture 3"/>
          <p:cNvPicPr>
            <a:picLocks noChangeAspect="1"/>
          </p:cNvPicPr>
          <p:nvPr/>
        </p:nvPicPr>
        <p:blipFill>
          <a:blip r:embed="rId3"/>
          <a:stretch>
            <a:fillRect/>
          </a:stretch>
        </p:blipFill>
        <p:spPr>
          <a:xfrm>
            <a:off x="6125063" y="2737172"/>
            <a:ext cx="5004357" cy="35815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9162467" y="842258"/>
            <a:ext cx="2191333" cy="245122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55486C9-DBC5-4BA6-AF3A-AE7668B168E6}"/>
              </a:ext>
            </a:extLst>
          </p:cNvPr>
          <p:cNvSpPr txBox="1"/>
          <p:nvPr/>
        </p:nvSpPr>
        <p:spPr>
          <a:xfrm>
            <a:off x="890063" y="5995529"/>
            <a:ext cx="5027145" cy="646331"/>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 Provisioning boundary will be used if available.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Required for Next Gen 9-1-1</a:t>
            </a:r>
          </a:p>
        </p:txBody>
      </p:sp>
    </p:spTree>
    <p:extLst>
      <p:ext uri="{BB962C8B-B14F-4D97-AF65-F5344CB8AC3E}">
        <p14:creationId xmlns:p14="http://schemas.microsoft.com/office/powerpoint/2010/main" val="5485798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fontAlgn="b"/>
            <a:r>
              <a:rPr lang="en-US" dirty="0">
                <a:latin typeface="Cambria" panose="02040503050406030204" pitchFamily="18" charset="0"/>
                <a:ea typeface="Cambria" panose="02040503050406030204" pitchFamily="18" charset="0"/>
              </a:rPr>
              <a:t>CLAYFLATRD|FORTSUMNER|00940 – </a:t>
            </a:r>
            <a:r>
              <a:rPr lang="en-US" u="sng" dirty="0">
                <a:latin typeface="Cambria" panose="02040503050406030204" pitchFamily="18" charset="0"/>
                <a:ea typeface="Cambria" panose="02040503050406030204" pitchFamily="18" charset="0"/>
              </a:rPr>
              <a:t>Not in NM911 road- Val: 3097</a:t>
            </a:r>
          </a:p>
          <a:p>
            <a:pPr fontAlgn="b"/>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6"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 Comparison – Interpreting Results</a:t>
            </a:r>
          </a:p>
        </p:txBody>
      </p:sp>
      <p:pic>
        <p:nvPicPr>
          <p:cNvPr id="10" name="Picture 9"/>
          <p:cNvPicPr>
            <a:picLocks noChangeAspect="1"/>
          </p:cNvPicPr>
          <p:nvPr/>
        </p:nvPicPr>
        <p:blipFill>
          <a:blip r:embed="rId2"/>
          <a:stretch>
            <a:fillRect/>
          </a:stretch>
        </p:blipFill>
        <p:spPr>
          <a:xfrm>
            <a:off x="361319" y="2711251"/>
            <a:ext cx="6077771" cy="3012061"/>
          </a:xfrm>
          <a:prstGeom prst="rect">
            <a:avLst/>
          </a:prstGeom>
        </p:spPr>
      </p:pic>
      <p:pic>
        <p:nvPicPr>
          <p:cNvPr id="7" name="Picture 6"/>
          <p:cNvPicPr>
            <a:picLocks noChangeAspect="1"/>
          </p:cNvPicPr>
          <p:nvPr/>
        </p:nvPicPr>
        <p:blipFill>
          <a:blip r:embed="rId3"/>
          <a:stretch>
            <a:fillRect/>
          </a:stretch>
        </p:blipFill>
        <p:spPr>
          <a:xfrm>
            <a:off x="6180779" y="3339940"/>
            <a:ext cx="5559661" cy="271314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03410" y="5875103"/>
            <a:ext cx="6061056" cy="646331"/>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In GIS data, Value 3097 is part of YESO and not in FORT SUMNER. </a:t>
            </a:r>
            <a:r>
              <a:rPr lang="en-US" b="1" dirty="0">
                <a:latin typeface="Cambria" panose="02040503050406030204" pitchFamily="18" charset="0"/>
                <a:ea typeface="Cambria" panose="02040503050406030204" pitchFamily="18" charset="0"/>
              </a:rPr>
              <a:t>This is a valid error &amp; No Correction Needed!</a:t>
            </a:r>
          </a:p>
        </p:txBody>
      </p:sp>
      <p:sp>
        <p:nvSpPr>
          <p:cNvPr id="13" name="Rectangle 12"/>
          <p:cNvSpPr/>
          <p:nvPr/>
        </p:nvSpPr>
        <p:spPr>
          <a:xfrm>
            <a:off x="2737144" y="4935338"/>
            <a:ext cx="956790" cy="11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85549" y="4935338"/>
            <a:ext cx="956790" cy="11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824083" y="4770783"/>
            <a:ext cx="1590261" cy="3657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0689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Cambria" panose="02040503050406030204" pitchFamily="18" charset="0"/>
                <a:ea typeface="Cambria" panose="02040503050406030204" pitchFamily="18" charset="0"/>
              </a:rPr>
              <a:t>EDUNNHL|FORTSUMNER|00943 – </a:t>
            </a:r>
            <a:r>
              <a:rPr lang="en-US" sz="2400" u="sng" dirty="0">
                <a:latin typeface="Cambria" panose="02040503050406030204" pitchFamily="18" charset="0"/>
                <a:ea typeface="Cambria" panose="02040503050406030204" pitchFamily="18" charset="0"/>
              </a:rPr>
              <a:t>Not in MSAG- </a:t>
            </a:r>
            <a:r>
              <a:rPr lang="en-US" sz="2400" u="sng" dirty="0" err="1">
                <a:latin typeface="Cambria" panose="02040503050406030204" pitchFamily="18" charset="0"/>
                <a:ea typeface="Cambria" panose="02040503050406030204" pitchFamily="18" charset="0"/>
              </a:rPr>
              <a:t>Rng</a:t>
            </a:r>
            <a:r>
              <a:rPr lang="en-US" sz="2400" u="sng" dirty="0">
                <a:latin typeface="Cambria" panose="02040503050406030204" pitchFamily="18" charset="0"/>
                <a:ea typeface="Cambria" panose="02040503050406030204" pitchFamily="18" charset="0"/>
              </a:rPr>
              <a:t>: 800-1299, Val: 1499 </a:t>
            </a:r>
          </a:p>
          <a:p>
            <a:pPr lvl="1"/>
            <a:r>
              <a:rPr lang="en-US" sz="2000" i="1" dirty="0">
                <a:latin typeface="Cambria" panose="02040503050406030204" pitchFamily="18" charset="0"/>
                <a:ea typeface="Cambria" panose="02040503050406030204" pitchFamily="18" charset="0"/>
              </a:rPr>
              <a:t>EDUNNHL|FORTSUMNER|00940 - </a:t>
            </a:r>
            <a:r>
              <a:rPr lang="en-US" sz="2000" i="1" u="sng" dirty="0">
                <a:latin typeface="Cambria" panose="02040503050406030204" pitchFamily="18" charset="0"/>
                <a:ea typeface="Cambria" panose="02040503050406030204" pitchFamily="18" charset="0"/>
              </a:rPr>
              <a:t>Does not have a road centerline match </a:t>
            </a:r>
          </a:p>
        </p:txBody>
      </p:sp>
      <p:sp>
        <p:nvSpPr>
          <p:cNvPr id="4"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 Comparison – Interpreting Results</a:t>
            </a:r>
          </a:p>
        </p:txBody>
      </p:sp>
      <p:pic>
        <p:nvPicPr>
          <p:cNvPr id="5" name="Picture 4"/>
          <p:cNvPicPr>
            <a:picLocks noChangeAspect="1"/>
          </p:cNvPicPr>
          <p:nvPr/>
        </p:nvPicPr>
        <p:blipFill>
          <a:blip r:embed="rId2"/>
          <a:stretch>
            <a:fillRect/>
          </a:stretch>
        </p:blipFill>
        <p:spPr>
          <a:xfrm>
            <a:off x="1089665" y="3881532"/>
            <a:ext cx="4695825" cy="1638300"/>
          </a:xfrm>
          <a:prstGeom prst="rect">
            <a:avLst/>
          </a:prstGeom>
        </p:spPr>
      </p:pic>
      <p:pic>
        <p:nvPicPr>
          <p:cNvPr id="6" name="Picture 5"/>
          <p:cNvPicPr>
            <a:picLocks noChangeAspect="1"/>
          </p:cNvPicPr>
          <p:nvPr/>
        </p:nvPicPr>
        <p:blipFill>
          <a:blip r:embed="rId3"/>
          <a:stretch>
            <a:fillRect/>
          </a:stretch>
        </p:blipFill>
        <p:spPr>
          <a:xfrm>
            <a:off x="6166743" y="3881532"/>
            <a:ext cx="4981575" cy="1676400"/>
          </a:xfrm>
          <a:prstGeom prst="rect">
            <a:avLst/>
          </a:prstGeom>
        </p:spPr>
      </p:pic>
      <p:sp>
        <p:nvSpPr>
          <p:cNvPr id="7" name="TextBox 6"/>
          <p:cNvSpPr txBox="1"/>
          <p:nvPr/>
        </p:nvSpPr>
        <p:spPr>
          <a:xfrm>
            <a:off x="1033414" y="3262501"/>
            <a:ext cx="4176271"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GIS data (road centerlines)</a:t>
            </a:r>
          </a:p>
        </p:txBody>
      </p:sp>
      <p:sp>
        <p:nvSpPr>
          <p:cNvPr id="8" name="TextBox 7"/>
          <p:cNvSpPr txBox="1"/>
          <p:nvPr/>
        </p:nvSpPr>
        <p:spPr>
          <a:xfrm>
            <a:off x="6166743" y="3262501"/>
            <a:ext cx="3510063"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MSAG from 911NET</a:t>
            </a:r>
          </a:p>
        </p:txBody>
      </p:sp>
      <p:sp>
        <p:nvSpPr>
          <p:cNvPr id="9" name="TextBox 8"/>
          <p:cNvSpPr txBox="1"/>
          <p:nvPr/>
        </p:nvSpPr>
        <p:spPr>
          <a:xfrm>
            <a:off x="1478966" y="5719269"/>
            <a:ext cx="9099594" cy="646331"/>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Fix: Data Providers &amp; PSAPs must coordinate to establish the authoritative dataset and update the non-authoritative dataset!</a:t>
            </a:r>
          </a:p>
        </p:txBody>
      </p:sp>
    </p:spTree>
    <p:extLst>
      <p:ext uri="{BB962C8B-B14F-4D97-AF65-F5344CB8AC3E}">
        <p14:creationId xmlns:p14="http://schemas.microsoft.com/office/powerpoint/2010/main" val="2701284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Cambria" panose="02040503050406030204" pitchFamily="18" charset="0"/>
                <a:ea typeface="Cambria" panose="02040503050406030204" pitchFamily="18" charset="0"/>
              </a:rPr>
              <a:t>EFOLEYAVE|FORTSUMNER|00943 – Not in MSAG- Val: 1300 </a:t>
            </a:r>
          </a:p>
          <a:p>
            <a:pPr lvl="1"/>
            <a:r>
              <a:rPr lang="en-US" i="1" dirty="0">
                <a:latin typeface="Cambria" panose="02040503050406030204" pitchFamily="18" charset="0"/>
                <a:ea typeface="Cambria" panose="02040503050406030204" pitchFamily="18" charset="0"/>
              </a:rPr>
              <a:t>EFOLEYAVE|FORTSUMNER|00940 – Does not have a road centerline match </a:t>
            </a:r>
          </a:p>
        </p:txBody>
      </p:sp>
      <p:sp>
        <p:nvSpPr>
          <p:cNvPr id="4"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GIS-MSAG Comparison – Interpreting Results</a:t>
            </a:r>
          </a:p>
        </p:txBody>
      </p:sp>
      <p:pic>
        <p:nvPicPr>
          <p:cNvPr id="5" name="Picture 4"/>
          <p:cNvPicPr>
            <a:picLocks noChangeAspect="1"/>
          </p:cNvPicPr>
          <p:nvPr/>
        </p:nvPicPr>
        <p:blipFill>
          <a:blip r:embed="rId2"/>
          <a:stretch>
            <a:fillRect/>
          </a:stretch>
        </p:blipFill>
        <p:spPr>
          <a:xfrm>
            <a:off x="1118652" y="3925709"/>
            <a:ext cx="4686300" cy="1143000"/>
          </a:xfrm>
          <a:prstGeom prst="rect">
            <a:avLst/>
          </a:prstGeom>
        </p:spPr>
      </p:pic>
      <p:pic>
        <p:nvPicPr>
          <p:cNvPr id="6" name="Picture 5"/>
          <p:cNvPicPr>
            <a:picLocks noChangeAspect="1"/>
          </p:cNvPicPr>
          <p:nvPr/>
        </p:nvPicPr>
        <p:blipFill>
          <a:blip r:embed="rId3"/>
          <a:stretch>
            <a:fillRect/>
          </a:stretch>
        </p:blipFill>
        <p:spPr>
          <a:xfrm>
            <a:off x="6267072" y="3837755"/>
            <a:ext cx="4981575" cy="1476375"/>
          </a:xfrm>
          <a:prstGeom prst="rect">
            <a:avLst/>
          </a:prstGeom>
        </p:spPr>
      </p:pic>
      <p:sp>
        <p:nvSpPr>
          <p:cNvPr id="7" name="TextBox 6"/>
          <p:cNvSpPr txBox="1"/>
          <p:nvPr/>
        </p:nvSpPr>
        <p:spPr>
          <a:xfrm>
            <a:off x="1033414" y="3262501"/>
            <a:ext cx="4176271"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GIS data (road centerlines)</a:t>
            </a:r>
          </a:p>
        </p:txBody>
      </p:sp>
      <p:sp>
        <p:nvSpPr>
          <p:cNvPr id="8" name="TextBox 7"/>
          <p:cNvSpPr txBox="1"/>
          <p:nvPr/>
        </p:nvSpPr>
        <p:spPr>
          <a:xfrm>
            <a:off x="6166743" y="3262501"/>
            <a:ext cx="3510063"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Derived from MSAG from 911NET</a:t>
            </a:r>
          </a:p>
        </p:txBody>
      </p:sp>
      <p:sp>
        <p:nvSpPr>
          <p:cNvPr id="9" name="TextBox 8"/>
          <p:cNvSpPr txBox="1"/>
          <p:nvPr/>
        </p:nvSpPr>
        <p:spPr>
          <a:xfrm>
            <a:off x="1478966" y="5719269"/>
            <a:ext cx="9099594" cy="646331"/>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Fix: Data Providers &amp; PSAPs must coordinate to establish the authoritative dataset and update the non-authoritative dataset!</a:t>
            </a:r>
          </a:p>
        </p:txBody>
      </p:sp>
    </p:spTree>
    <p:extLst>
      <p:ext uri="{BB962C8B-B14F-4D97-AF65-F5344CB8AC3E}">
        <p14:creationId xmlns:p14="http://schemas.microsoft.com/office/powerpoint/2010/main" val="2200518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GIS-ALI Comparison</a:t>
            </a:r>
          </a:p>
        </p:txBody>
      </p:sp>
      <p:sp>
        <p:nvSpPr>
          <p:cNvPr id="3" name="Content Placeholder 2"/>
          <p:cNvSpPr>
            <a:spLocks noGrp="1"/>
          </p:cNvSpPr>
          <p:nvPr>
            <p:ph idx="1"/>
          </p:nvPr>
        </p:nvSpPr>
        <p:spPr/>
        <p:txBody>
          <a:bodyPr/>
          <a:lstStyle/>
          <a:p>
            <a:r>
              <a:rPr lang="en-US" dirty="0">
                <a:latin typeface="Cambria" panose="02040503050406030204" pitchFamily="18" charset="0"/>
                <a:ea typeface="Cambria" panose="02040503050406030204" pitchFamily="18" charset="0"/>
              </a:rPr>
              <a:t>Tabular ALI data are compared with GIS address point data</a:t>
            </a:r>
          </a:p>
          <a:p>
            <a:r>
              <a:rPr lang="en-US" dirty="0">
                <a:latin typeface="Cambria" panose="02040503050406030204" pitchFamily="18" charset="0"/>
                <a:ea typeface="Cambria" panose="02040503050406030204" pitchFamily="18" charset="0"/>
              </a:rPr>
              <a:t>If no exact matches found in the addresses then those records will be compared with Road Centerline data to see if the address fits within the address range of the corresponding segment</a:t>
            </a:r>
          </a:p>
          <a:p>
            <a:r>
              <a:rPr lang="en-US" dirty="0">
                <a:latin typeface="Cambria" panose="02040503050406030204" pitchFamily="18" charset="0"/>
                <a:ea typeface="Cambria" panose="02040503050406030204" pitchFamily="18" charset="0"/>
              </a:rPr>
              <a:t>Address Number, Road Name columns (STR_DIR, STR_PRETYPE, STR_NAME, STR_SUFFIX, POST_DIR), MSAG Community, and ESN</a:t>
            </a:r>
          </a:p>
        </p:txBody>
      </p:sp>
    </p:spTree>
    <p:extLst>
      <p:ext uri="{BB962C8B-B14F-4D97-AF65-F5344CB8AC3E}">
        <p14:creationId xmlns:p14="http://schemas.microsoft.com/office/powerpoint/2010/main" val="201648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GIS-ALI Comparison – Interpreting Results</a:t>
            </a:r>
          </a:p>
        </p:txBody>
      </p:sp>
      <p:sp>
        <p:nvSpPr>
          <p:cNvPr id="7" name="Content Placeholder 6"/>
          <p:cNvSpPr>
            <a:spLocks noGrp="1"/>
          </p:cNvSpPr>
          <p:nvPr>
            <p:ph idx="1"/>
          </p:nvPr>
        </p:nvSpPr>
        <p:spPr/>
        <p:txBody>
          <a:bodyPr/>
          <a:lstStyle/>
          <a:p>
            <a:pPr marL="0" indent="0">
              <a:buNone/>
            </a:pPr>
            <a:r>
              <a:rPr lang="en-US" u="sng" dirty="0">
                <a:latin typeface="Cambria" panose="02040503050406030204" pitchFamily="18" charset="0"/>
                <a:ea typeface="Cambria" panose="02040503050406030204" pitchFamily="18" charset="0"/>
              </a:rPr>
              <a:t>Exact NM911 Address Point Match</a:t>
            </a: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Address Points Where Clause </a:t>
            </a:r>
          </a:p>
          <a:p>
            <a:pPr marL="457200" lvl="1" indent="0">
              <a:buNone/>
            </a:pPr>
            <a:r>
              <a:rPr lang="en-US" dirty="0">
                <a:latin typeface="Cambria" panose="02040503050406030204" pitchFamily="18" charset="0"/>
                <a:ea typeface="Cambria" panose="02040503050406030204" pitchFamily="18" charset="0"/>
              </a:rPr>
              <a:t>ADD_NUMBER=1115 AND MSAG_COM='FORT SUMNER' AND (ADD_SUFFIX IS NULL or ADD_SUFFIX='') AND (STR_DIR IS NULL or STR_DIR='N') AND STR_NAME_1 = '10TH HL' and ( ESN = '943' OR ESN= '00943') </a:t>
            </a:r>
          </a:p>
        </p:txBody>
      </p:sp>
      <p:graphicFrame>
        <p:nvGraphicFramePr>
          <p:cNvPr id="6" name="Table 5"/>
          <p:cNvGraphicFramePr>
            <a:graphicFrameLocks noGrp="1"/>
          </p:cNvGraphicFramePr>
          <p:nvPr>
            <p:extLst>
              <p:ext uri="{D42A27DB-BD31-4B8C-83A1-F6EECF244321}">
                <p14:modId xmlns:p14="http://schemas.microsoft.com/office/powerpoint/2010/main" val="1888666760"/>
              </p:ext>
            </p:extLst>
          </p:nvPr>
        </p:nvGraphicFramePr>
        <p:xfrm>
          <a:off x="1117557" y="2600954"/>
          <a:ext cx="8147555" cy="457137"/>
        </p:xfrm>
        <a:graphic>
          <a:graphicData uri="http://schemas.openxmlformats.org/drawingml/2006/table">
            <a:tbl>
              <a:tblPr>
                <a:tableStyleId>{5C22544A-7EE6-4342-B048-85BDC9FD1C3A}</a:tableStyleId>
              </a:tblPr>
              <a:tblGrid>
                <a:gridCol w="1210572">
                  <a:extLst>
                    <a:ext uri="{9D8B030D-6E8A-4147-A177-3AD203B41FA5}">
                      <a16:colId xmlns:a16="http://schemas.microsoft.com/office/drawing/2014/main" val="4058381214"/>
                    </a:ext>
                  </a:extLst>
                </a:gridCol>
                <a:gridCol w="1047348">
                  <a:extLst>
                    <a:ext uri="{9D8B030D-6E8A-4147-A177-3AD203B41FA5}">
                      <a16:colId xmlns:a16="http://schemas.microsoft.com/office/drawing/2014/main" val="649415076"/>
                    </a:ext>
                  </a:extLst>
                </a:gridCol>
                <a:gridCol w="965737">
                  <a:extLst>
                    <a:ext uri="{9D8B030D-6E8A-4147-A177-3AD203B41FA5}">
                      <a16:colId xmlns:a16="http://schemas.microsoft.com/office/drawing/2014/main" val="3766600805"/>
                    </a:ext>
                  </a:extLst>
                </a:gridCol>
                <a:gridCol w="1033747">
                  <a:extLst>
                    <a:ext uri="{9D8B030D-6E8A-4147-A177-3AD203B41FA5}">
                      <a16:colId xmlns:a16="http://schemas.microsoft.com/office/drawing/2014/main" val="3086530886"/>
                    </a:ext>
                  </a:extLst>
                </a:gridCol>
                <a:gridCol w="1237775">
                  <a:extLst>
                    <a:ext uri="{9D8B030D-6E8A-4147-A177-3AD203B41FA5}">
                      <a16:colId xmlns:a16="http://schemas.microsoft.com/office/drawing/2014/main" val="34137825"/>
                    </a:ext>
                  </a:extLst>
                </a:gridCol>
                <a:gridCol w="1251377">
                  <a:extLst>
                    <a:ext uri="{9D8B030D-6E8A-4147-A177-3AD203B41FA5}">
                      <a16:colId xmlns:a16="http://schemas.microsoft.com/office/drawing/2014/main" val="1697824439"/>
                    </a:ext>
                  </a:extLst>
                </a:gridCol>
                <a:gridCol w="639291">
                  <a:extLst>
                    <a:ext uri="{9D8B030D-6E8A-4147-A177-3AD203B41FA5}">
                      <a16:colId xmlns:a16="http://schemas.microsoft.com/office/drawing/2014/main" val="3197351721"/>
                    </a:ext>
                  </a:extLst>
                </a:gridCol>
                <a:gridCol w="761708">
                  <a:extLst>
                    <a:ext uri="{9D8B030D-6E8A-4147-A177-3AD203B41FA5}">
                      <a16:colId xmlns:a16="http://schemas.microsoft.com/office/drawing/2014/main" val="1345914426"/>
                    </a:ext>
                  </a:extLst>
                </a:gridCol>
              </a:tblGrid>
              <a:tr h="233050">
                <a:tc>
                  <a:txBody>
                    <a:bodyPr/>
                    <a:lstStyle/>
                    <a:p>
                      <a:pPr algn="ctr" fontAlgn="b"/>
                      <a:r>
                        <a:rPr lang="en-US" sz="1000" u="none" strike="noStrike">
                          <a:effectLst/>
                        </a:rPr>
                        <a:t>PHONE_NUMBER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ADD_SUFFIX</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STR_DIR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dirty="0">
                          <a:effectLst/>
                        </a:rPr>
                        <a:t>STR_NAME_1</a:t>
                      </a:r>
                      <a:endParaRPr lang="en-US" sz="1000" b="1" i="0" u="none" strike="noStrike" dirty="0">
                        <a:effectLst/>
                        <a:latin typeface="Arial" panose="020B0604020202020204" pitchFamily="34" charset="0"/>
                      </a:endParaRPr>
                    </a:p>
                  </a:txBody>
                  <a:tcPr marL="6350" marR="6350" marT="6350" marB="0" anchor="b"/>
                </a:tc>
                <a:tc>
                  <a:txBody>
                    <a:bodyPr/>
                    <a:lstStyle/>
                    <a:p>
                      <a:pPr algn="ctr" fontAlgn="b"/>
                      <a:r>
                        <a:rPr lang="en-US" sz="1000" u="none" strike="noStrike">
                          <a:effectLst/>
                        </a:rPr>
                        <a:t>COMMUNITY</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ESN</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DPID</a:t>
                      </a:r>
                      <a:endParaRPr lang="en-US" sz="1000" b="1"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06501082"/>
                  </a:ext>
                </a:extLst>
              </a:tr>
              <a:tr h="224087">
                <a:tc>
                  <a:txBody>
                    <a:bodyPr/>
                    <a:lstStyle/>
                    <a:p>
                      <a:pPr algn="l" fontAlgn="b"/>
                      <a:r>
                        <a:rPr lang="en-US" sz="1000" u="none" strike="noStrike">
                          <a:effectLst/>
                        </a:rPr>
                        <a:t>5753552218</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1115</a:t>
                      </a:r>
                      <a:endParaRPr lang="en-US" sz="1000" b="0" i="0" u="none" strike="noStrike">
                        <a:effectLst/>
                        <a:latin typeface="Arial" panose="020B0604020202020204" pitchFamily="34" charset="0"/>
                      </a:endParaRPr>
                    </a:p>
                  </a:txBody>
                  <a:tcPr marL="6350" marR="6350" marT="6350" marB="0" anchor="b"/>
                </a:tc>
                <a:tc>
                  <a:txBody>
                    <a:bodyPr/>
                    <a:lstStyle/>
                    <a:p>
                      <a:pPr algn="l" fontAlgn="b"/>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N</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10TH HL</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FORT SUMNER</a:t>
                      </a:r>
                      <a:endParaRPr lang="en-US" sz="1000" b="0" i="0" u="none" strike="noStrike" dirty="0">
                        <a:effectLst/>
                        <a:latin typeface="Arial" panose="020B0604020202020204" pitchFamily="34" charset="0"/>
                      </a:endParaRPr>
                    </a:p>
                  </a:txBody>
                  <a:tcPr marL="6350" marR="6350" marT="6350" marB="0" anchor="b"/>
                </a:tc>
                <a:tc>
                  <a:txBody>
                    <a:bodyPr/>
                    <a:lstStyle/>
                    <a:p>
                      <a:pPr algn="l" fontAlgn="b"/>
                      <a:r>
                        <a:rPr lang="en-US" sz="1000" u="none" strike="noStrike">
                          <a:effectLst/>
                        </a:rPr>
                        <a:t>00943</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DB_CO</a:t>
                      </a:r>
                      <a:endParaRPr lang="en-US"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347789913"/>
                  </a:ext>
                </a:extLst>
              </a:tr>
            </a:tbl>
          </a:graphicData>
        </a:graphic>
      </p:graphicFrame>
    </p:spTree>
    <p:extLst>
      <p:ext uri="{BB962C8B-B14F-4D97-AF65-F5344CB8AC3E}">
        <p14:creationId xmlns:p14="http://schemas.microsoft.com/office/powerpoint/2010/main" val="386586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GIS-ALI Comparison – Interpreting Results</a:t>
            </a:r>
          </a:p>
        </p:txBody>
      </p:sp>
      <p:sp>
        <p:nvSpPr>
          <p:cNvPr id="7" name="Content Placeholder 6"/>
          <p:cNvSpPr>
            <a:spLocks noGrp="1"/>
          </p:cNvSpPr>
          <p:nvPr>
            <p:ph idx="1"/>
          </p:nvPr>
        </p:nvSpPr>
        <p:spPr/>
        <p:txBody>
          <a:bodyPr>
            <a:normAutofit/>
          </a:bodyPr>
          <a:lstStyle/>
          <a:p>
            <a:pPr marL="0" indent="0">
              <a:buNone/>
            </a:pPr>
            <a:r>
              <a:rPr lang="en-US" sz="2400" u="sng" dirty="0">
                <a:latin typeface="Cambria" panose="02040503050406030204" pitchFamily="18" charset="0"/>
                <a:ea typeface="Cambria" panose="02040503050406030204" pitchFamily="18" charset="0"/>
              </a:rPr>
              <a:t>No Match found in NM911 Address Points</a:t>
            </a: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Address Point Where Clause:</a:t>
            </a:r>
          </a:p>
          <a:p>
            <a:pPr lvl="1"/>
            <a:r>
              <a:rPr lang="en-US" sz="2000" dirty="0">
                <a:latin typeface="Cambria" panose="02040503050406030204" pitchFamily="18" charset="0"/>
                <a:ea typeface="Cambria" panose="02040503050406030204" pitchFamily="18" charset="0"/>
              </a:rPr>
              <a:t>ADD_NUMBER=709 AND MSAG_COM='FORT SUMNER' AND (ADD_SUFFIX IS NULL or ADD_SUFFIX='') AND (STR_DIR IS NULL or STR_DIR='N') AND STR_NAME_1 = '2ND ST' and ( ESN = '943' OR ESN= '00943') </a:t>
            </a:r>
          </a:p>
          <a:p>
            <a:r>
              <a:rPr lang="en-US" sz="2400" dirty="0">
                <a:latin typeface="Cambria" panose="02040503050406030204" pitchFamily="18" charset="0"/>
                <a:ea typeface="Cambria" panose="02040503050406030204" pitchFamily="18" charset="0"/>
              </a:rPr>
              <a:t>Road Centerline Where Clause:</a:t>
            </a:r>
          </a:p>
          <a:p>
            <a:pPr lvl="1"/>
            <a:r>
              <a:rPr lang="en-US" sz="2000" dirty="0">
                <a:latin typeface="Cambria" panose="02040503050406030204" pitchFamily="18" charset="0"/>
                <a:ea typeface="Cambria" panose="02040503050406030204" pitchFamily="18" charset="0"/>
              </a:rPr>
              <a:t>COMPARE ='N2NDST|FORTSUMNER|00943' AND CAST(HIGH AS INTEGER) &gt;= 709 AND  CAST(LOW AS INTEGER) &lt;=709 </a:t>
            </a:r>
          </a:p>
          <a:p>
            <a:endParaRPr lang="en-US" sz="2400" dirty="0">
              <a:latin typeface="Cambria" panose="02040503050406030204" pitchFamily="18" charset="0"/>
              <a:ea typeface="Cambria" panose="020405030504060302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01638693"/>
              </p:ext>
            </p:extLst>
          </p:nvPr>
        </p:nvGraphicFramePr>
        <p:xfrm>
          <a:off x="1341616" y="2516175"/>
          <a:ext cx="7959830" cy="457137"/>
        </p:xfrm>
        <a:graphic>
          <a:graphicData uri="http://schemas.openxmlformats.org/drawingml/2006/table">
            <a:tbl>
              <a:tblPr>
                <a:tableStyleId>{5C22544A-7EE6-4342-B048-85BDC9FD1C3A}</a:tableStyleId>
              </a:tblPr>
              <a:tblGrid>
                <a:gridCol w="1182679">
                  <a:extLst>
                    <a:ext uri="{9D8B030D-6E8A-4147-A177-3AD203B41FA5}">
                      <a16:colId xmlns:a16="http://schemas.microsoft.com/office/drawing/2014/main" val="1497425724"/>
                    </a:ext>
                  </a:extLst>
                </a:gridCol>
                <a:gridCol w="1023217">
                  <a:extLst>
                    <a:ext uri="{9D8B030D-6E8A-4147-A177-3AD203B41FA5}">
                      <a16:colId xmlns:a16="http://schemas.microsoft.com/office/drawing/2014/main" val="497776314"/>
                    </a:ext>
                  </a:extLst>
                </a:gridCol>
                <a:gridCol w="943486">
                  <a:extLst>
                    <a:ext uri="{9D8B030D-6E8A-4147-A177-3AD203B41FA5}">
                      <a16:colId xmlns:a16="http://schemas.microsoft.com/office/drawing/2014/main" val="1301415594"/>
                    </a:ext>
                  </a:extLst>
                </a:gridCol>
                <a:gridCol w="1009928">
                  <a:extLst>
                    <a:ext uri="{9D8B030D-6E8A-4147-A177-3AD203B41FA5}">
                      <a16:colId xmlns:a16="http://schemas.microsoft.com/office/drawing/2014/main" val="2850472315"/>
                    </a:ext>
                  </a:extLst>
                </a:gridCol>
                <a:gridCol w="1209256">
                  <a:extLst>
                    <a:ext uri="{9D8B030D-6E8A-4147-A177-3AD203B41FA5}">
                      <a16:colId xmlns:a16="http://schemas.microsoft.com/office/drawing/2014/main" val="386391538"/>
                    </a:ext>
                  </a:extLst>
                </a:gridCol>
                <a:gridCol w="1222545">
                  <a:extLst>
                    <a:ext uri="{9D8B030D-6E8A-4147-A177-3AD203B41FA5}">
                      <a16:colId xmlns:a16="http://schemas.microsoft.com/office/drawing/2014/main" val="301721878"/>
                    </a:ext>
                  </a:extLst>
                </a:gridCol>
                <a:gridCol w="624561">
                  <a:extLst>
                    <a:ext uri="{9D8B030D-6E8A-4147-A177-3AD203B41FA5}">
                      <a16:colId xmlns:a16="http://schemas.microsoft.com/office/drawing/2014/main" val="3720860660"/>
                    </a:ext>
                  </a:extLst>
                </a:gridCol>
                <a:gridCol w="744158">
                  <a:extLst>
                    <a:ext uri="{9D8B030D-6E8A-4147-A177-3AD203B41FA5}">
                      <a16:colId xmlns:a16="http://schemas.microsoft.com/office/drawing/2014/main" val="2203422887"/>
                    </a:ext>
                  </a:extLst>
                </a:gridCol>
              </a:tblGrid>
              <a:tr h="233050">
                <a:tc>
                  <a:txBody>
                    <a:bodyPr/>
                    <a:lstStyle/>
                    <a:p>
                      <a:pPr algn="ctr" fontAlgn="b"/>
                      <a:r>
                        <a:rPr lang="en-US" sz="1000" u="none" strike="noStrike">
                          <a:effectLst/>
                        </a:rPr>
                        <a:t>PHONE_NUMBER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ADD_SUFFIX</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STR_DIR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STR_NAME_1</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COMMUNITY</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ESN</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DPID</a:t>
                      </a:r>
                      <a:endParaRPr lang="en-US" sz="1000" b="1"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4068947750"/>
                  </a:ext>
                </a:extLst>
              </a:tr>
              <a:tr h="224087">
                <a:tc>
                  <a:txBody>
                    <a:bodyPr/>
                    <a:lstStyle/>
                    <a:p>
                      <a:pPr algn="l" fontAlgn="b"/>
                      <a:r>
                        <a:rPr lang="en-US" sz="1000" u="none" strike="noStrike">
                          <a:effectLst/>
                        </a:rPr>
                        <a:t>5753557131</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709</a:t>
                      </a:r>
                      <a:endParaRPr lang="en-US" sz="1000" b="0" i="0" u="none" strike="noStrike">
                        <a:effectLst/>
                        <a:latin typeface="Arial" panose="020B0604020202020204" pitchFamily="34" charset="0"/>
                      </a:endParaRPr>
                    </a:p>
                  </a:txBody>
                  <a:tcPr marL="6350" marR="6350" marT="6350" marB="0" anchor="b"/>
                </a:tc>
                <a:tc>
                  <a:txBody>
                    <a:bodyPr/>
                    <a:lstStyle/>
                    <a:p>
                      <a:pPr algn="l" fontAlgn="b"/>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N</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2ND ST</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FORT SUMNER</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00943</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DB_CO</a:t>
                      </a:r>
                      <a:endParaRPr lang="en-US"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217251411"/>
                  </a:ext>
                </a:extLst>
              </a:tr>
            </a:tbl>
          </a:graphicData>
        </a:graphic>
      </p:graphicFrame>
    </p:spTree>
    <p:extLst>
      <p:ext uri="{BB962C8B-B14F-4D97-AF65-F5344CB8AC3E}">
        <p14:creationId xmlns:p14="http://schemas.microsoft.com/office/powerpoint/2010/main" val="38307796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u="sng" dirty="0">
                <a:latin typeface="Cambria" panose="02040503050406030204" pitchFamily="18" charset="0"/>
                <a:ea typeface="Cambria" panose="02040503050406030204" pitchFamily="18" charset="0"/>
              </a:rPr>
              <a:t>No Match found in NM911 Address Points or Road Centerlines</a:t>
            </a:r>
          </a:p>
          <a:p>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Address Point Where Clause: </a:t>
            </a:r>
          </a:p>
          <a:p>
            <a:pPr lvl="1"/>
            <a:r>
              <a:rPr lang="en-US" sz="2000" dirty="0">
                <a:latin typeface="Cambria" panose="02040503050406030204" pitchFamily="18" charset="0"/>
                <a:ea typeface="Cambria" panose="02040503050406030204" pitchFamily="18" charset="0"/>
              </a:rPr>
              <a:t>ADD_NUMBER=339 AND MSAG_COM='FORT SUMNER' AND (ADD_SUFFIX IS NULL or ADD_SUFFIX='') AND (STR_DIR IS NULL or STR_DIR='S') AND STR_NAME_1 = '14TH ST' and ( ESN = '941' OR ESN= '00941') </a:t>
            </a:r>
          </a:p>
          <a:p>
            <a:r>
              <a:rPr lang="en-US" sz="2400" dirty="0">
                <a:latin typeface="Cambria" panose="02040503050406030204" pitchFamily="18" charset="0"/>
                <a:ea typeface="Cambria" panose="02040503050406030204" pitchFamily="18" charset="0"/>
              </a:rPr>
              <a:t>Road Centerline Where Clause: </a:t>
            </a:r>
          </a:p>
          <a:p>
            <a:pPr lvl="1"/>
            <a:r>
              <a:rPr lang="en-US" sz="2000" dirty="0">
                <a:latin typeface="Cambria" panose="02040503050406030204" pitchFamily="18" charset="0"/>
                <a:ea typeface="Cambria" panose="02040503050406030204" pitchFamily="18" charset="0"/>
              </a:rPr>
              <a:t>COMPARE ='S14THST|FORTSUMNER|00941' AND CAST(HIGH AS INTEGER) &gt;= 339 AND  CAST(LOW AS INTEGER) &lt;=339 </a:t>
            </a:r>
          </a:p>
        </p:txBody>
      </p:sp>
      <p:sp>
        <p:nvSpPr>
          <p:cNvPr id="4" name="Title 1"/>
          <p:cNvSpPr>
            <a:spLocks noGrp="1"/>
          </p:cNvSpPr>
          <p:nvPr>
            <p:ph type="title"/>
          </p:nvPr>
        </p:nvSpPr>
        <p:spPr/>
        <p:txBody>
          <a:bodyPr>
            <a:normAutofit/>
          </a:bodyPr>
          <a:lstStyle/>
          <a:p>
            <a:r>
              <a:rPr lang="en-US" sz="4000" dirty="0">
                <a:latin typeface="Cambria" panose="02040503050406030204" pitchFamily="18" charset="0"/>
                <a:ea typeface="Cambria" panose="02040503050406030204" pitchFamily="18" charset="0"/>
              </a:rPr>
              <a:t>GIS-ALI Comparison – Interpreting Results</a:t>
            </a:r>
          </a:p>
        </p:txBody>
      </p:sp>
      <p:graphicFrame>
        <p:nvGraphicFramePr>
          <p:cNvPr id="5" name="Table 4"/>
          <p:cNvGraphicFramePr>
            <a:graphicFrameLocks noGrp="1"/>
          </p:cNvGraphicFramePr>
          <p:nvPr>
            <p:extLst>
              <p:ext uri="{D42A27DB-BD31-4B8C-83A1-F6EECF244321}">
                <p14:modId xmlns:p14="http://schemas.microsoft.com/office/powerpoint/2010/main" val="462717582"/>
              </p:ext>
            </p:extLst>
          </p:nvPr>
        </p:nvGraphicFramePr>
        <p:xfrm>
          <a:off x="1338294" y="2452530"/>
          <a:ext cx="7969207" cy="563174"/>
        </p:xfrm>
        <a:graphic>
          <a:graphicData uri="http://schemas.openxmlformats.org/drawingml/2006/table">
            <a:tbl>
              <a:tblPr>
                <a:tableStyleId>{5C22544A-7EE6-4342-B048-85BDC9FD1C3A}</a:tableStyleId>
              </a:tblPr>
              <a:tblGrid>
                <a:gridCol w="1184073">
                  <a:extLst>
                    <a:ext uri="{9D8B030D-6E8A-4147-A177-3AD203B41FA5}">
                      <a16:colId xmlns:a16="http://schemas.microsoft.com/office/drawing/2014/main" val="3972782743"/>
                    </a:ext>
                  </a:extLst>
                </a:gridCol>
                <a:gridCol w="1024422">
                  <a:extLst>
                    <a:ext uri="{9D8B030D-6E8A-4147-A177-3AD203B41FA5}">
                      <a16:colId xmlns:a16="http://schemas.microsoft.com/office/drawing/2014/main" val="278083804"/>
                    </a:ext>
                  </a:extLst>
                </a:gridCol>
                <a:gridCol w="944597">
                  <a:extLst>
                    <a:ext uri="{9D8B030D-6E8A-4147-A177-3AD203B41FA5}">
                      <a16:colId xmlns:a16="http://schemas.microsoft.com/office/drawing/2014/main" val="3203284836"/>
                    </a:ext>
                  </a:extLst>
                </a:gridCol>
                <a:gridCol w="1011118">
                  <a:extLst>
                    <a:ext uri="{9D8B030D-6E8A-4147-A177-3AD203B41FA5}">
                      <a16:colId xmlns:a16="http://schemas.microsoft.com/office/drawing/2014/main" val="1975245803"/>
                    </a:ext>
                  </a:extLst>
                </a:gridCol>
                <a:gridCol w="1210681">
                  <a:extLst>
                    <a:ext uri="{9D8B030D-6E8A-4147-A177-3AD203B41FA5}">
                      <a16:colId xmlns:a16="http://schemas.microsoft.com/office/drawing/2014/main" val="4051244813"/>
                    </a:ext>
                  </a:extLst>
                </a:gridCol>
                <a:gridCol w="1223985">
                  <a:extLst>
                    <a:ext uri="{9D8B030D-6E8A-4147-A177-3AD203B41FA5}">
                      <a16:colId xmlns:a16="http://schemas.microsoft.com/office/drawing/2014/main" val="1305413138"/>
                    </a:ext>
                  </a:extLst>
                </a:gridCol>
                <a:gridCol w="625297">
                  <a:extLst>
                    <a:ext uri="{9D8B030D-6E8A-4147-A177-3AD203B41FA5}">
                      <a16:colId xmlns:a16="http://schemas.microsoft.com/office/drawing/2014/main" val="3649698083"/>
                    </a:ext>
                  </a:extLst>
                </a:gridCol>
                <a:gridCol w="745034">
                  <a:extLst>
                    <a:ext uri="{9D8B030D-6E8A-4147-A177-3AD203B41FA5}">
                      <a16:colId xmlns:a16="http://schemas.microsoft.com/office/drawing/2014/main" val="2194808055"/>
                    </a:ext>
                  </a:extLst>
                </a:gridCol>
              </a:tblGrid>
              <a:tr h="287108">
                <a:tc>
                  <a:txBody>
                    <a:bodyPr/>
                    <a:lstStyle/>
                    <a:p>
                      <a:pPr algn="ctr" fontAlgn="b"/>
                      <a:r>
                        <a:rPr lang="en-US" sz="1000" u="none" strike="noStrike">
                          <a:effectLst/>
                        </a:rPr>
                        <a:t>PHONE_NUMBER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ADD_NUMBER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ADD_SUFFIX</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STR_DIR</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dirty="0">
                          <a:effectLst/>
                        </a:rPr>
                        <a:t>STR_NAME_1</a:t>
                      </a:r>
                      <a:endParaRPr lang="en-US" sz="1000" b="1" i="0" u="none" strike="noStrike" dirty="0">
                        <a:effectLst/>
                        <a:latin typeface="Arial" panose="020B0604020202020204" pitchFamily="34" charset="0"/>
                      </a:endParaRPr>
                    </a:p>
                  </a:txBody>
                  <a:tcPr marL="6350" marR="6350" marT="6350" marB="0" anchor="b"/>
                </a:tc>
                <a:tc>
                  <a:txBody>
                    <a:bodyPr/>
                    <a:lstStyle/>
                    <a:p>
                      <a:pPr algn="ctr" fontAlgn="b"/>
                      <a:r>
                        <a:rPr lang="en-US" sz="1000" u="none" strike="noStrike" dirty="0">
                          <a:effectLst/>
                        </a:rPr>
                        <a:t>COMMUNITY</a:t>
                      </a:r>
                      <a:endParaRPr lang="en-US" sz="1000" b="1" i="0" u="none" strike="noStrike" dirty="0">
                        <a:effectLst/>
                        <a:latin typeface="Arial" panose="020B0604020202020204" pitchFamily="34" charset="0"/>
                      </a:endParaRPr>
                    </a:p>
                  </a:txBody>
                  <a:tcPr marL="6350" marR="6350" marT="6350" marB="0" anchor="b"/>
                </a:tc>
                <a:tc>
                  <a:txBody>
                    <a:bodyPr/>
                    <a:lstStyle/>
                    <a:p>
                      <a:pPr algn="ctr" fontAlgn="b"/>
                      <a:r>
                        <a:rPr lang="en-US" sz="1000" u="none" strike="noStrike">
                          <a:effectLst/>
                        </a:rPr>
                        <a:t>ESN</a:t>
                      </a:r>
                      <a:endParaRPr lang="en-US" sz="1000" b="1" i="0" u="none" strike="noStrike">
                        <a:effectLst/>
                        <a:latin typeface="Arial" panose="020B0604020202020204" pitchFamily="34" charset="0"/>
                      </a:endParaRPr>
                    </a:p>
                  </a:txBody>
                  <a:tcPr marL="6350" marR="6350" marT="6350" marB="0" anchor="b"/>
                </a:tc>
                <a:tc>
                  <a:txBody>
                    <a:bodyPr/>
                    <a:lstStyle/>
                    <a:p>
                      <a:pPr algn="ctr" fontAlgn="b"/>
                      <a:r>
                        <a:rPr lang="en-US" sz="1000" u="none" strike="noStrike">
                          <a:effectLst/>
                        </a:rPr>
                        <a:t>DPID</a:t>
                      </a:r>
                      <a:endParaRPr lang="en-US" sz="1000" b="1"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558774159"/>
                  </a:ext>
                </a:extLst>
              </a:tr>
              <a:tr h="276066">
                <a:tc>
                  <a:txBody>
                    <a:bodyPr/>
                    <a:lstStyle/>
                    <a:p>
                      <a:pPr algn="l" fontAlgn="b"/>
                      <a:r>
                        <a:rPr lang="en-US" sz="1000" u="none" strike="noStrike">
                          <a:effectLst/>
                        </a:rPr>
                        <a:t>5753556204</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339</a:t>
                      </a:r>
                      <a:endParaRPr lang="en-US" sz="1000" b="0" i="0" u="none" strike="noStrike">
                        <a:effectLst/>
                        <a:latin typeface="Arial" panose="020B0604020202020204" pitchFamily="34" charset="0"/>
                      </a:endParaRPr>
                    </a:p>
                  </a:txBody>
                  <a:tcPr marL="6350" marR="6350" marT="6350" marB="0" anchor="b"/>
                </a:tc>
                <a:tc>
                  <a:txBody>
                    <a:bodyPr/>
                    <a:lstStyle/>
                    <a:p>
                      <a:pPr algn="l" fontAlgn="b"/>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S</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14TH ST</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FORT SUMNER</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a:effectLst/>
                        </a:rPr>
                        <a:t>00941</a:t>
                      </a:r>
                      <a:endParaRPr lang="en-US" sz="1000" b="0" i="0" u="none" strike="noStrike">
                        <a:effectLst/>
                        <a:latin typeface="Arial" panose="020B0604020202020204" pitchFamily="34" charset="0"/>
                      </a:endParaRPr>
                    </a:p>
                  </a:txBody>
                  <a:tcPr marL="6350" marR="6350" marT="6350" marB="0" anchor="b"/>
                </a:tc>
                <a:tc>
                  <a:txBody>
                    <a:bodyPr/>
                    <a:lstStyle/>
                    <a:p>
                      <a:pPr algn="l" fontAlgn="b"/>
                      <a:r>
                        <a:rPr lang="en-US" sz="1000" u="none" strike="noStrike" dirty="0">
                          <a:effectLst/>
                        </a:rPr>
                        <a:t>DB_CO</a:t>
                      </a:r>
                      <a:endParaRPr lang="en-US" sz="10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611067471"/>
                  </a:ext>
                </a:extLst>
              </a:tr>
            </a:tbl>
          </a:graphicData>
        </a:graphic>
      </p:graphicFrame>
    </p:spTree>
    <p:extLst>
      <p:ext uri="{BB962C8B-B14F-4D97-AF65-F5344CB8AC3E}">
        <p14:creationId xmlns:p14="http://schemas.microsoft.com/office/powerpoint/2010/main" val="1376238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latin typeface="Cambria" panose="02040503050406030204" pitchFamily="18" charset="0"/>
                <a:ea typeface="Cambria" panose="02040503050406030204" pitchFamily="18" charset="0"/>
              </a:rPr>
              <a:t>MSAG Updates: How?</a:t>
            </a:r>
            <a:endParaRPr lang="en-US" dirty="0">
              <a:latin typeface="Cambria" panose="02040503050406030204" pitchFamily="18" charset="0"/>
              <a:ea typeface="Cambria" panose="02040503050406030204" pitchFamily="18" charset="0"/>
            </a:endParaRPr>
          </a:p>
        </p:txBody>
      </p:sp>
      <p:sp>
        <p:nvSpPr>
          <p:cNvPr id="28674" name="Content Placeholder 4"/>
          <p:cNvSpPr>
            <a:spLocks noGrp="1"/>
          </p:cNvSpPr>
          <p:nvPr>
            <p:ph idx="1"/>
          </p:nvPr>
        </p:nvSpPr>
        <p:spPr>
          <a:xfrm>
            <a:off x="1202919" y="2011680"/>
            <a:ext cx="5807481" cy="4206240"/>
          </a:xfrm>
        </p:spPr>
        <p:txBody>
          <a:bodyPr/>
          <a:lstStyle/>
          <a:p>
            <a:pPr eaLnBrk="1" hangingPunct="1"/>
            <a:r>
              <a:rPr lang="en-US" dirty="0" smtClean="0">
                <a:latin typeface="Cambria" panose="02040503050406030204" pitchFamily="18" charset="0"/>
                <a:ea typeface="Cambria" panose="02040503050406030204" pitchFamily="18" charset="0"/>
              </a:rPr>
              <a:t>Intrado Integrated User Portal (9-1-1 NET) Portal</a:t>
            </a:r>
          </a:p>
          <a:p>
            <a:pPr eaLnBrk="1" hangingPunct="1"/>
            <a:r>
              <a:rPr lang="en-US" dirty="0" smtClean="0">
                <a:latin typeface="Cambria" panose="02040503050406030204" pitchFamily="18" charset="0"/>
                <a:ea typeface="Cambria" panose="02040503050406030204" pitchFamily="18" charset="0"/>
              </a:rPr>
              <a:t>You’re not changing the MSAG – you’re submitting a change which must be accepted by Intrado</a:t>
            </a:r>
          </a:p>
          <a:p>
            <a:pPr eaLnBrk="1" hangingPunct="1"/>
            <a:r>
              <a:rPr lang="en-US" dirty="0" smtClean="0">
                <a:latin typeface="Cambria" panose="02040503050406030204" pitchFamily="18" charset="0"/>
                <a:ea typeface="Cambria" panose="02040503050406030204" pitchFamily="18" charset="0"/>
              </a:rPr>
              <a:t>Intrado then notifies you through the system if the change is accepted</a:t>
            </a:r>
          </a:p>
          <a:p>
            <a:pPr eaLnBrk="1" hangingPunct="1"/>
            <a:r>
              <a:rPr lang="en-US" dirty="0" smtClean="0">
                <a:latin typeface="Cambria" panose="02040503050406030204" pitchFamily="18" charset="0"/>
                <a:ea typeface="Cambria" panose="02040503050406030204" pitchFamily="18" charset="0"/>
              </a:rPr>
              <a:t>Unaccepted edits may need additional review and verification</a:t>
            </a:r>
          </a:p>
          <a:p>
            <a:pPr eaLnBrk="1" hangingPunct="1"/>
            <a:endParaRPr lang="en-US" dirty="0" smtClean="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7162800" y="2362200"/>
            <a:ext cx="4360654" cy="2895600"/>
          </a:xfrm>
          <a:prstGeom prst="rect">
            <a:avLst/>
          </a:prstGeom>
        </p:spPr>
      </p:pic>
      <p:sp>
        <p:nvSpPr>
          <p:cNvPr id="3" name="TextBox 2"/>
          <p:cNvSpPr txBox="1"/>
          <p:nvPr/>
        </p:nvSpPr>
        <p:spPr>
          <a:xfrm>
            <a:off x="8609593" y="6172200"/>
            <a:ext cx="1467068" cy="261610"/>
          </a:xfrm>
          <a:prstGeom prst="rect">
            <a:avLst/>
          </a:prstGeom>
          <a:noFill/>
        </p:spPr>
        <p:txBody>
          <a:bodyPr wrap="none" rtlCol="0">
            <a:spAutoFit/>
          </a:bodyPr>
          <a:lstStyle/>
          <a:p>
            <a:r>
              <a:rPr lang="en-US" sz="1100" dirty="0" smtClean="0">
                <a:latin typeface="Cambria" panose="02040503050406030204" pitchFamily="18" charset="0"/>
                <a:ea typeface="Cambria" panose="02040503050406030204" pitchFamily="18" charset="0"/>
              </a:rPr>
              <a:t>9-1-1net.intrado.com</a:t>
            </a:r>
            <a:endParaRPr lang="en-US" sz="11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7473406" y="4876800"/>
            <a:ext cx="4566194" cy="1163714"/>
          </a:xfrm>
          <a:prstGeom prst="rect">
            <a:avLst/>
          </a:prstGeom>
        </p:spPr>
      </p:pic>
    </p:spTree>
    <p:extLst>
      <p:ext uri="{BB962C8B-B14F-4D97-AF65-F5344CB8AC3E}">
        <p14:creationId xmlns:p14="http://schemas.microsoft.com/office/powerpoint/2010/main" val="2097383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latin typeface="Cambria" panose="02040503050406030204" pitchFamily="18" charset="0"/>
                <a:ea typeface="Cambria" panose="02040503050406030204" pitchFamily="18" charset="0"/>
              </a:rPr>
              <a:t>MSAG Updates: Tools/Functions</a:t>
            </a:r>
            <a:endParaRPr lang="en-US" dirty="0">
              <a:latin typeface="Cambria" panose="02040503050406030204" pitchFamily="18" charset="0"/>
              <a:ea typeface="Cambria" panose="02040503050406030204" pitchFamily="18" charset="0"/>
            </a:endParaRPr>
          </a:p>
        </p:txBody>
      </p:sp>
      <p:sp>
        <p:nvSpPr>
          <p:cNvPr id="28674" name="Content Placeholder 4"/>
          <p:cNvSpPr>
            <a:spLocks noGrp="1"/>
          </p:cNvSpPr>
          <p:nvPr>
            <p:ph idx="1"/>
          </p:nvPr>
        </p:nvSpPr>
        <p:spPr>
          <a:xfrm>
            <a:off x="1202919" y="2011680"/>
            <a:ext cx="5655081" cy="4206240"/>
          </a:xfrm>
        </p:spPr>
        <p:txBody>
          <a:bodyPr/>
          <a:lstStyle/>
          <a:p>
            <a:pPr eaLnBrk="1" hangingPunct="1"/>
            <a:r>
              <a:rPr lang="en-US" dirty="0" smtClean="0">
                <a:latin typeface="Cambria" panose="02040503050406030204" pitchFamily="18" charset="0"/>
                <a:ea typeface="Cambria" panose="02040503050406030204" pitchFamily="18" charset="0"/>
              </a:rPr>
              <a:t>MSAG Tools</a:t>
            </a:r>
          </a:p>
          <a:p>
            <a:pPr lvl="1"/>
            <a:r>
              <a:rPr lang="en-US" dirty="0" smtClean="0">
                <a:latin typeface="Cambria" panose="02040503050406030204" pitchFamily="18" charset="0"/>
                <a:ea typeface="Cambria" panose="02040503050406030204" pitchFamily="18" charset="0"/>
              </a:rPr>
              <a:t>MSAG Query</a:t>
            </a:r>
          </a:p>
          <a:p>
            <a:pPr lvl="1"/>
            <a:r>
              <a:rPr lang="en-US" dirty="0" smtClean="0">
                <a:latin typeface="Cambria" panose="02040503050406030204" pitchFamily="18" charset="0"/>
                <a:ea typeface="Cambria" panose="02040503050406030204" pitchFamily="18" charset="0"/>
              </a:rPr>
              <a:t>MSAG Insert</a:t>
            </a:r>
          </a:p>
          <a:p>
            <a:pPr lvl="1"/>
            <a:r>
              <a:rPr lang="en-US" dirty="0" smtClean="0">
                <a:latin typeface="Cambria" panose="02040503050406030204" pitchFamily="18" charset="0"/>
                <a:ea typeface="Cambria" panose="02040503050406030204" pitchFamily="18" charset="0"/>
              </a:rPr>
              <a:t>Query CR</a:t>
            </a:r>
          </a:p>
        </p:txBody>
      </p:sp>
      <p:pic>
        <p:nvPicPr>
          <p:cNvPr id="3" name="Picture 2"/>
          <p:cNvPicPr>
            <a:picLocks noChangeAspect="1"/>
          </p:cNvPicPr>
          <p:nvPr/>
        </p:nvPicPr>
        <p:blipFill>
          <a:blip r:embed="rId3"/>
          <a:stretch>
            <a:fillRect/>
          </a:stretch>
        </p:blipFill>
        <p:spPr>
          <a:xfrm>
            <a:off x="1202919" y="3810000"/>
            <a:ext cx="2047875" cy="1504950"/>
          </a:xfrm>
          <a:prstGeom prst="rect">
            <a:avLst/>
          </a:prstGeom>
        </p:spPr>
      </p:pic>
      <p:pic>
        <p:nvPicPr>
          <p:cNvPr id="6" name="Picture 5"/>
          <p:cNvPicPr>
            <a:picLocks noChangeAspect="1"/>
          </p:cNvPicPr>
          <p:nvPr/>
        </p:nvPicPr>
        <p:blipFill>
          <a:blip r:embed="rId4"/>
          <a:stretch>
            <a:fillRect/>
          </a:stretch>
        </p:blipFill>
        <p:spPr>
          <a:xfrm>
            <a:off x="4267200" y="1858511"/>
            <a:ext cx="7010400" cy="1677938"/>
          </a:xfrm>
          <a:prstGeom prst="rect">
            <a:avLst/>
          </a:prstGeom>
        </p:spPr>
      </p:pic>
      <p:pic>
        <p:nvPicPr>
          <p:cNvPr id="7" name="Picture 6"/>
          <p:cNvPicPr>
            <a:picLocks noChangeAspect="1"/>
          </p:cNvPicPr>
          <p:nvPr/>
        </p:nvPicPr>
        <p:blipFill>
          <a:blip r:embed="rId5"/>
          <a:stretch>
            <a:fillRect/>
          </a:stretch>
        </p:blipFill>
        <p:spPr>
          <a:xfrm>
            <a:off x="3753239" y="3505200"/>
            <a:ext cx="5314561" cy="1905000"/>
          </a:xfrm>
          <a:prstGeom prst="rect">
            <a:avLst/>
          </a:prstGeom>
        </p:spPr>
      </p:pic>
      <p:pic>
        <p:nvPicPr>
          <p:cNvPr id="8" name="Picture 7"/>
          <p:cNvPicPr>
            <a:picLocks noChangeAspect="1"/>
          </p:cNvPicPr>
          <p:nvPr/>
        </p:nvPicPr>
        <p:blipFill>
          <a:blip r:embed="rId6"/>
          <a:stretch>
            <a:fillRect/>
          </a:stretch>
        </p:blipFill>
        <p:spPr>
          <a:xfrm>
            <a:off x="4724400" y="5020271"/>
            <a:ext cx="6629400" cy="1507019"/>
          </a:xfrm>
          <a:prstGeom prst="rect">
            <a:avLst/>
          </a:prstGeom>
        </p:spPr>
      </p:pic>
    </p:spTree>
    <p:extLst>
      <p:ext uri="{BB962C8B-B14F-4D97-AF65-F5344CB8AC3E}">
        <p14:creationId xmlns:p14="http://schemas.microsoft.com/office/powerpoint/2010/main" val="23464144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49281" y="1724174"/>
            <a:ext cx="6676103" cy="3288934"/>
          </a:xfrm>
          <a:prstGeom prst="rect">
            <a:avLst/>
          </a:prstGeom>
        </p:spPr>
      </p:pic>
      <p:pic>
        <p:nvPicPr>
          <p:cNvPr id="5" name="Picture 4"/>
          <p:cNvPicPr>
            <a:picLocks noChangeAspect="1"/>
          </p:cNvPicPr>
          <p:nvPr/>
        </p:nvPicPr>
        <p:blipFill>
          <a:blip r:embed="rId3"/>
          <a:stretch>
            <a:fillRect/>
          </a:stretch>
        </p:blipFill>
        <p:spPr>
          <a:xfrm>
            <a:off x="152400" y="3733800"/>
            <a:ext cx="5265350" cy="2450097"/>
          </a:xfrm>
          <a:prstGeom prst="rect">
            <a:avLst/>
          </a:prstGeom>
        </p:spPr>
      </p:pic>
      <p:sp>
        <p:nvSpPr>
          <p:cNvPr id="6" name="TextBox 5"/>
          <p:cNvSpPr txBox="1"/>
          <p:nvPr/>
        </p:nvSpPr>
        <p:spPr>
          <a:xfrm>
            <a:off x="76200" y="3368641"/>
            <a:ext cx="1406795"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MSAG Insert</a:t>
            </a:r>
            <a:endParaRPr lang="en-US" dirty="0">
              <a:latin typeface="Cambria" panose="02040503050406030204" pitchFamily="18" charset="0"/>
              <a:ea typeface="Cambria" panose="02040503050406030204" pitchFamily="18" charset="0"/>
            </a:endParaRPr>
          </a:p>
        </p:txBody>
      </p:sp>
      <p:sp>
        <p:nvSpPr>
          <p:cNvPr id="7" name="TextBox 6"/>
          <p:cNvSpPr txBox="1"/>
          <p:nvPr/>
        </p:nvSpPr>
        <p:spPr>
          <a:xfrm>
            <a:off x="7848600" y="1137166"/>
            <a:ext cx="2410275"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Query Change Request</a:t>
            </a:r>
            <a:endParaRPr lang="en-US"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145473" y="762000"/>
            <a:ext cx="5272277" cy="2209800"/>
          </a:xfrm>
          <a:prstGeom prst="rect">
            <a:avLst/>
          </a:prstGeom>
        </p:spPr>
      </p:pic>
      <p:sp>
        <p:nvSpPr>
          <p:cNvPr id="9" name="TextBox 8"/>
          <p:cNvSpPr txBox="1"/>
          <p:nvPr/>
        </p:nvSpPr>
        <p:spPr>
          <a:xfrm>
            <a:off x="61519" y="394755"/>
            <a:ext cx="1264129" cy="369332"/>
          </a:xfrm>
          <a:prstGeom prst="rect">
            <a:avLst/>
          </a:prstGeom>
          <a:noFill/>
        </p:spPr>
        <p:txBody>
          <a:bodyPr wrap="none" rtlCol="0">
            <a:spAutoFit/>
          </a:bodyPr>
          <a:lstStyle/>
          <a:p>
            <a:r>
              <a:rPr lang="en-US" dirty="0" smtClean="0">
                <a:latin typeface="Cambria" panose="02040503050406030204" pitchFamily="18" charset="0"/>
                <a:ea typeface="Cambria" panose="02040503050406030204" pitchFamily="18" charset="0"/>
              </a:rPr>
              <a:t>MSAG Split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728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1B55-765C-4C39-AE4C-F35CC884D365}"/>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NG9-1-1 GIS Data Layers</a:t>
            </a:r>
          </a:p>
        </p:txBody>
      </p:sp>
      <p:graphicFrame>
        <p:nvGraphicFramePr>
          <p:cNvPr id="4" name="Content Placeholder 3">
            <a:extLst>
              <a:ext uri="{FF2B5EF4-FFF2-40B4-BE49-F238E27FC236}">
                <a16:creationId xmlns:a16="http://schemas.microsoft.com/office/drawing/2014/main" id="{87A59255-BDD1-4047-AB90-57D0D3772230}"/>
              </a:ext>
            </a:extLst>
          </p:cNvPr>
          <p:cNvGraphicFramePr>
            <a:graphicFrameLocks noGrp="1"/>
          </p:cNvGraphicFramePr>
          <p:nvPr>
            <p:ph idx="1"/>
            <p:extLst>
              <p:ext uri="{D42A27DB-BD31-4B8C-83A1-F6EECF244321}">
                <p14:modId xmlns:p14="http://schemas.microsoft.com/office/powerpoint/2010/main" val="2432007221"/>
              </p:ext>
            </p:extLst>
          </p:nvPr>
        </p:nvGraphicFramePr>
        <p:xfrm>
          <a:off x="838200" y="1825625"/>
          <a:ext cx="10515600" cy="3779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209347882"/>
                    </a:ext>
                  </a:extLst>
                </a:gridCol>
                <a:gridCol w="3505200">
                  <a:extLst>
                    <a:ext uri="{9D8B030D-6E8A-4147-A177-3AD203B41FA5}">
                      <a16:colId xmlns:a16="http://schemas.microsoft.com/office/drawing/2014/main" val="509074137"/>
                    </a:ext>
                  </a:extLst>
                </a:gridCol>
                <a:gridCol w="3505200">
                  <a:extLst>
                    <a:ext uri="{9D8B030D-6E8A-4147-A177-3AD203B41FA5}">
                      <a16:colId xmlns:a16="http://schemas.microsoft.com/office/drawing/2014/main" val="3706638558"/>
                    </a:ext>
                  </a:extLst>
                </a:gridCol>
              </a:tblGrid>
              <a:tr h="370840">
                <a:tc>
                  <a:txBody>
                    <a:bodyPr/>
                    <a:lstStyle/>
                    <a:p>
                      <a:r>
                        <a:rPr lang="en-US" b="1" dirty="0">
                          <a:latin typeface="Cambria" panose="02040503050406030204" pitchFamily="18" charset="0"/>
                          <a:ea typeface="Cambria" panose="02040503050406030204" pitchFamily="18" charset="0"/>
                        </a:rPr>
                        <a:t>Required</a:t>
                      </a:r>
                    </a:p>
                  </a:txBody>
                  <a:tcPr/>
                </a:tc>
                <a:tc>
                  <a:txBody>
                    <a:bodyPr/>
                    <a:lstStyle/>
                    <a:p>
                      <a:r>
                        <a:rPr lang="en-US" dirty="0">
                          <a:latin typeface="Cambria" panose="02040503050406030204" pitchFamily="18" charset="0"/>
                          <a:ea typeface="Cambria" panose="02040503050406030204" pitchFamily="18" charset="0"/>
                        </a:rPr>
                        <a:t>Strongly Recommended</a:t>
                      </a:r>
                    </a:p>
                  </a:txBody>
                  <a:tcPr/>
                </a:tc>
                <a:tc>
                  <a:txBody>
                    <a:bodyPr/>
                    <a:lstStyle/>
                    <a:p>
                      <a:r>
                        <a:rPr lang="en-US" dirty="0">
                          <a:latin typeface="Cambria" panose="02040503050406030204" pitchFamily="18" charset="0"/>
                          <a:ea typeface="Cambria" panose="02040503050406030204" pitchFamily="18" charset="0"/>
                        </a:rPr>
                        <a:t>Recommended</a:t>
                      </a:r>
                    </a:p>
                  </a:txBody>
                  <a:tcPr/>
                </a:tc>
                <a:extLst>
                  <a:ext uri="{0D108BD9-81ED-4DB2-BD59-A6C34878D82A}">
                    <a16:rowId xmlns:a16="http://schemas.microsoft.com/office/drawing/2014/main" val="3777291824"/>
                  </a:ext>
                </a:extLst>
              </a:tr>
              <a:tr h="370840">
                <a:tc>
                  <a:txBody>
                    <a:bodyPr/>
                    <a:lstStyle/>
                    <a:p>
                      <a:r>
                        <a:rPr lang="en-US" b="1" dirty="0">
                          <a:latin typeface="Cambria" panose="02040503050406030204" pitchFamily="18" charset="0"/>
                          <a:ea typeface="Cambria" panose="02040503050406030204" pitchFamily="18" charset="0"/>
                        </a:rPr>
                        <a:t>Road Centerlines</a:t>
                      </a:r>
                    </a:p>
                  </a:txBody>
                  <a:tcPr/>
                </a:tc>
                <a:tc>
                  <a:txBody>
                    <a:bodyPr/>
                    <a:lstStyle/>
                    <a:p>
                      <a:r>
                        <a:rPr lang="en-US" dirty="0">
                          <a:latin typeface="Cambria" panose="02040503050406030204" pitchFamily="18" charset="0"/>
                          <a:ea typeface="Cambria" panose="02040503050406030204" pitchFamily="18" charset="0"/>
                        </a:rPr>
                        <a:t>Other service boundary layers (ex: Coast guard, poison control, etc.)</a:t>
                      </a:r>
                    </a:p>
                  </a:txBody>
                  <a:tcPr/>
                </a:tc>
                <a:tc>
                  <a:txBody>
                    <a:bodyPr/>
                    <a:lstStyle/>
                    <a:p>
                      <a:r>
                        <a:rPr lang="en-US" dirty="0">
                          <a:latin typeface="Cambria" panose="02040503050406030204" pitchFamily="18" charset="0"/>
                          <a:ea typeface="Cambria" panose="02040503050406030204" pitchFamily="18" charset="0"/>
                        </a:rPr>
                        <a:t>Railroad centerline</a:t>
                      </a:r>
                    </a:p>
                  </a:txBody>
                  <a:tcPr/>
                </a:tc>
                <a:extLst>
                  <a:ext uri="{0D108BD9-81ED-4DB2-BD59-A6C34878D82A}">
                    <a16:rowId xmlns:a16="http://schemas.microsoft.com/office/drawing/2014/main" val="1526195680"/>
                  </a:ext>
                </a:extLst>
              </a:tr>
              <a:tr h="370840">
                <a:tc>
                  <a:txBody>
                    <a:bodyPr/>
                    <a:lstStyle/>
                    <a:p>
                      <a:r>
                        <a:rPr lang="en-US" b="1" dirty="0">
                          <a:latin typeface="Cambria" panose="02040503050406030204" pitchFamily="18" charset="0"/>
                          <a:ea typeface="Cambria" panose="02040503050406030204" pitchFamily="18" charset="0"/>
                        </a:rPr>
                        <a:t>Address Points</a:t>
                      </a:r>
                    </a:p>
                  </a:txBody>
                  <a:tcPr/>
                </a:tc>
                <a:tc>
                  <a:txBody>
                    <a:bodyPr/>
                    <a:lstStyle/>
                    <a:p>
                      <a:r>
                        <a:rPr lang="en-US" dirty="0">
                          <a:latin typeface="Cambria" panose="02040503050406030204" pitchFamily="18" charset="0"/>
                          <a:ea typeface="Cambria" panose="02040503050406030204" pitchFamily="18" charset="0"/>
                        </a:rPr>
                        <a:t>Street name alias table</a:t>
                      </a:r>
                    </a:p>
                  </a:txBody>
                  <a:tcPr/>
                </a:tc>
                <a:tc>
                  <a:txBody>
                    <a:bodyPr/>
                    <a:lstStyle/>
                    <a:p>
                      <a:r>
                        <a:rPr lang="en-US" dirty="0">
                          <a:latin typeface="Cambria" panose="02040503050406030204" pitchFamily="18" charset="0"/>
                          <a:ea typeface="Cambria" panose="02040503050406030204" pitchFamily="18" charset="0"/>
                        </a:rPr>
                        <a:t>Hydrology (streams &amp; water bodies)</a:t>
                      </a:r>
                    </a:p>
                  </a:txBody>
                  <a:tcPr/>
                </a:tc>
                <a:extLst>
                  <a:ext uri="{0D108BD9-81ED-4DB2-BD59-A6C34878D82A}">
                    <a16:rowId xmlns:a16="http://schemas.microsoft.com/office/drawing/2014/main" val="3818451714"/>
                  </a:ext>
                </a:extLst>
              </a:tr>
              <a:tr h="370840">
                <a:tc>
                  <a:txBody>
                    <a:bodyPr/>
                    <a:lstStyle/>
                    <a:p>
                      <a:r>
                        <a:rPr lang="en-US" b="1" dirty="0">
                          <a:latin typeface="Cambria" panose="02040503050406030204" pitchFamily="18" charset="0"/>
                          <a:ea typeface="Cambria" panose="02040503050406030204" pitchFamily="18" charset="0"/>
                        </a:rPr>
                        <a:t>PSAP Boundary</a:t>
                      </a:r>
                    </a:p>
                  </a:txBody>
                  <a:tcPr/>
                </a:tc>
                <a:tc>
                  <a:txBody>
                    <a:bodyPr/>
                    <a:lstStyle/>
                    <a:p>
                      <a:r>
                        <a:rPr lang="en-US" dirty="0">
                          <a:latin typeface="Cambria" panose="02040503050406030204" pitchFamily="18" charset="0"/>
                          <a:ea typeface="Cambria" panose="02040503050406030204" pitchFamily="18" charset="0"/>
                        </a:rPr>
                        <a:t>Landmark name table</a:t>
                      </a:r>
                    </a:p>
                  </a:txBody>
                  <a:tcPr/>
                </a:tc>
                <a:tc>
                  <a:txBody>
                    <a:bodyPr/>
                    <a:lstStyle/>
                    <a:p>
                      <a:r>
                        <a:rPr lang="en-US" dirty="0">
                          <a:latin typeface="Cambria" panose="02040503050406030204" pitchFamily="18" charset="0"/>
                          <a:ea typeface="Cambria" panose="02040503050406030204" pitchFamily="18" charset="0"/>
                        </a:rPr>
                        <a:t>Cell sectors</a:t>
                      </a:r>
                    </a:p>
                  </a:txBody>
                  <a:tcPr/>
                </a:tc>
                <a:extLst>
                  <a:ext uri="{0D108BD9-81ED-4DB2-BD59-A6C34878D82A}">
                    <a16:rowId xmlns:a16="http://schemas.microsoft.com/office/drawing/2014/main" val="814686249"/>
                  </a:ext>
                </a:extLst>
              </a:tr>
              <a:tr h="370840">
                <a:tc>
                  <a:txBody>
                    <a:bodyPr/>
                    <a:lstStyle/>
                    <a:p>
                      <a:r>
                        <a:rPr lang="en-US" b="1" dirty="0">
                          <a:latin typeface="Cambria" panose="02040503050406030204" pitchFamily="18" charset="0"/>
                          <a:ea typeface="Cambria" panose="02040503050406030204" pitchFamily="18" charset="0"/>
                        </a:rPr>
                        <a:t>Fire Boundary</a:t>
                      </a:r>
                    </a:p>
                  </a:txBody>
                  <a:tcPr/>
                </a:tc>
                <a:tc>
                  <a:txBody>
                    <a:bodyPr/>
                    <a:lstStyle/>
                    <a:p>
                      <a:r>
                        <a:rPr lang="en-US" dirty="0">
                          <a:latin typeface="Cambria" panose="02040503050406030204" pitchFamily="18" charset="0"/>
                          <a:ea typeface="Cambria" panose="02040503050406030204" pitchFamily="18" charset="0"/>
                        </a:rPr>
                        <a:t>Landmark name alias table</a:t>
                      </a:r>
                    </a:p>
                  </a:txBody>
                  <a:tcPr/>
                </a:tc>
                <a:tc>
                  <a:txBody>
                    <a:bodyPr/>
                    <a:lstStyle/>
                    <a:p>
                      <a:r>
                        <a:rPr lang="en-US" dirty="0">
                          <a:latin typeface="Cambria" panose="02040503050406030204" pitchFamily="18" charset="0"/>
                          <a:ea typeface="Cambria" panose="02040503050406030204" pitchFamily="18" charset="0"/>
                        </a:rPr>
                        <a:t>Location Markers</a:t>
                      </a:r>
                    </a:p>
                  </a:txBody>
                  <a:tcPr/>
                </a:tc>
                <a:extLst>
                  <a:ext uri="{0D108BD9-81ED-4DB2-BD59-A6C34878D82A}">
                    <a16:rowId xmlns:a16="http://schemas.microsoft.com/office/drawing/2014/main" val="3722340686"/>
                  </a:ext>
                </a:extLst>
              </a:tr>
              <a:tr h="370840">
                <a:tc>
                  <a:txBody>
                    <a:bodyPr/>
                    <a:lstStyle/>
                    <a:p>
                      <a:r>
                        <a:rPr lang="en-US" b="1" dirty="0">
                          <a:latin typeface="Cambria" panose="02040503050406030204" pitchFamily="18" charset="0"/>
                          <a:ea typeface="Cambria" panose="02040503050406030204" pitchFamily="18" charset="0"/>
                        </a:rPr>
                        <a:t>Police Boundary</a:t>
                      </a:r>
                    </a:p>
                  </a:txBody>
                  <a:tcPr/>
                </a:tc>
                <a:tc>
                  <a:txBody>
                    <a:bodyPr/>
                    <a:lstStyle/>
                    <a:p>
                      <a:endParaRPr lang="en-US">
                        <a:latin typeface="Cambria" panose="02040503050406030204" pitchFamily="18" charset="0"/>
                        <a:ea typeface="Cambria" panose="02040503050406030204" pitchFamily="18" charset="0"/>
                      </a:endParaRPr>
                    </a:p>
                  </a:txBody>
                  <a:tcPr/>
                </a:tc>
                <a:tc>
                  <a:txBody>
                    <a:bodyPr/>
                    <a:lstStyle/>
                    <a:p>
                      <a:endParaRPr lang="en-US">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29165996"/>
                  </a:ext>
                </a:extLst>
              </a:tr>
              <a:tr h="370840">
                <a:tc>
                  <a:txBody>
                    <a:bodyPr/>
                    <a:lstStyle/>
                    <a:p>
                      <a:r>
                        <a:rPr lang="en-US" b="1" dirty="0">
                          <a:latin typeface="Cambria" panose="02040503050406030204" pitchFamily="18" charset="0"/>
                          <a:ea typeface="Cambria" panose="02040503050406030204" pitchFamily="18" charset="0"/>
                        </a:rPr>
                        <a:t>EMS Boundary</a:t>
                      </a:r>
                    </a:p>
                  </a:txBody>
                  <a:tcPr/>
                </a:tc>
                <a:tc>
                  <a:txBody>
                    <a:bodyPr/>
                    <a:lstStyle/>
                    <a:p>
                      <a:endParaRPr lang="en-US">
                        <a:latin typeface="Cambria" panose="02040503050406030204" pitchFamily="18" charset="0"/>
                        <a:ea typeface="Cambria" panose="02040503050406030204" pitchFamily="18" charset="0"/>
                      </a:endParaRPr>
                    </a:p>
                  </a:txBody>
                  <a:tcPr/>
                </a:tc>
                <a:tc>
                  <a:txBody>
                    <a:bodyPr/>
                    <a:lstStyle/>
                    <a:p>
                      <a:endParaRPr lang="en-US">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91572215"/>
                  </a:ext>
                </a:extLst>
              </a:tr>
              <a:tr h="370840">
                <a:tc>
                  <a:txBody>
                    <a:bodyPr/>
                    <a:lstStyle/>
                    <a:p>
                      <a:r>
                        <a:rPr lang="en-US" b="1" dirty="0">
                          <a:latin typeface="Cambria" panose="02040503050406030204" pitchFamily="18" charset="0"/>
                          <a:ea typeface="Cambria" panose="02040503050406030204" pitchFamily="18" charset="0"/>
                        </a:rPr>
                        <a:t>Provisioning Boundary</a:t>
                      </a:r>
                    </a:p>
                  </a:txBody>
                  <a:tcPr/>
                </a:tc>
                <a:tc>
                  <a:txBody>
                    <a:bodyPr/>
                    <a:lstStyle/>
                    <a:p>
                      <a:endParaRPr lang="en-US">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18120094"/>
                  </a:ext>
                </a:extLst>
              </a:tr>
            </a:tbl>
          </a:graphicData>
        </a:graphic>
      </p:graphicFrame>
    </p:spTree>
    <p:extLst>
      <p:ext uri="{BB962C8B-B14F-4D97-AF65-F5344CB8AC3E}">
        <p14:creationId xmlns:p14="http://schemas.microsoft.com/office/powerpoint/2010/main" val="36481767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04800"/>
            <a:ext cx="1943100" cy="1495425"/>
          </a:xfrm>
          <a:prstGeom prst="rect">
            <a:avLst/>
          </a:prstGeom>
        </p:spPr>
      </p:pic>
      <p:pic>
        <p:nvPicPr>
          <p:cNvPr id="3" name="Picture 2"/>
          <p:cNvPicPr>
            <a:picLocks noChangeAspect="1"/>
          </p:cNvPicPr>
          <p:nvPr/>
        </p:nvPicPr>
        <p:blipFill>
          <a:blip r:embed="rId3"/>
          <a:stretch>
            <a:fillRect/>
          </a:stretch>
        </p:blipFill>
        <p:spPr>
          <a:xfrm>
            <a:off x="2819400" y="214312"/>
            <a:ext cx="4847063" cy="1676400"/>
          </a:xfrm>
          <a:prstGeom prst="rect">
            <a:avLst/>
          </a:prstGeom>
        </p:spPr>
      </p:pic>
      <p:pic>
        <p:nvPicPr>
          <p:cNvPr id="4" name="Picture 3"/>
          <p:cNvPicPr>
            <a:picLocks noChangeAspect="1"/>
          </p:cNvPicPr>
          <p:nvPr/>
        </p:nvPicPr>
        <p:blipFill>
          <a:blip r:embed="rId4"/>
          <a:stretch>
            <a:fillRect/>
          </a:stretch>
        </p:blipFill>
        <p:spPr>
          <a:xfrm>
            <a:off x="685800" y="2028305"/>
            <a:ext cx="4837396" cy="4432875"/>
          </a:xfrm>
          <a:prstGeom prst="rect">
            <a:avLst/>
          </a:prstGeom>
        </p:spPr>
      </p:pic>
      <p:pic>
        <p:nvPicPr>
          <p:cNvPr id="5" name="Picture 4"/>
          <p:cNvPicPr>
            <a:picLocks noChangeAspect="1"/>
          </p:cNvPicPr>
          <p:nvPr/>
        </p:nvPicPr>
        <p:blipFill>
          <a:blip r:embed="rId5"/>
          <a:stretch>
            <a:fillRect/>
          </a:stretch>
        </p:blipFill>
        <p:spPr>
          <a:xfrm>
            <a:off x="5715000" y="2667000"/>
            <a:ext cx="5890391" cy="2895600"/>
          </a:xfrm>
          <a:prstGeom prst="rect">
            <a:avLst/>
          </a:prstGeom>
        </p:spPr>
      </p:pic>
    </p:spTree>
    <p:extLst>
      <p:ext uri="{BB962C8B-B14F-4D97-AF65-F5344CB8AC3E}">
        <p14:creationId xmlns:p14="http://schemas.microsoft.com/office/powerpoint/2010/main" val="566330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04800"/>
            <a:ext cx="1933575" cy="1495425"/>
          </a:xfrm>
          <a:prstGeom prst="rect">
            <a:avLst/>
          </a:prstGeom>
        </p:spPr>
      </p:pic>
      <p:pic>
        <p:nvPicPr>
          <p:cNvPr id="3" name="Picture 2"/>
          <p:cNvPicPr>
            <a:picLocks noChangeAspect="1"/>
          </p:cNvPicPr>
          <p:nvPr/>
        </p:nvPicPr>
        <p:blipFill>
          <a:blip r:embed="rId3"/>
          <a:stretch>
            <a:fillRect/>
          </a:stretch>
        </p:blipFill>
        <p:spPr>
          <a:xfrm>
            <a:off x="3429000" y="533400"/>
            <a:ext cx="5810250" cy="1608771"/>
          </a:xfrm>
          <a:prstGeom prst="rect">
            <a:avLst/>
          </a:prstGeom>
        </p:spPr>
      </p:pic>
      <p:pic>
        <p:nvPicPr>
          <p:cNvPr id="4" name="Picture 3"/>
          <p:cNvPicPr>
            <a:picLocks noChangeAspect="1"/>
          </p:cNvPicPr>
          <p:nvPr/>
        </p:nvPicPr>
        <p:blipFill>
          <a:blip r:embed="rId4"/>
          <a:stretch>
            <a:fillRect/>
          </a:stretch>
        </p:blipFill>
        <p:spPr>
          <a:xfrm>
            <a:off x="4038600" y="2362200"/>
            <a:ext cx="6025965" cy="3581400"/>
          </a:xfrm>
          <a:prstGeom prst="rect">
            <a:avLst/>
          </a:prstGeom>
        </p:spPr>
      </p:pic>
    </p:spTree>
    <p:extLst>
      <p:ext uri="{BB962C8B-B14F-4D97-AF65-F5344CB8AC3E}">
        <p14:creationId xmlns:p14="http://schemas.microsoft.com/office/powerpoint/2010/main" val="5416779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9-1-1 NET: Request Status(</a:t>
            </a:r>
            <a:r>
              <a:rPr lang="en-US" dirty="0" err="1" smtClean="0">
                <a:latin typeface="Cambria" panose="02040503050406030204" pitchFamily="18" charset="0"/>
                <a:ea typeface="Cambria" panose="02040503050406030204" pitchFamily="18" charset="0"/>
              </a:rPr>
              <a:t>es</a:t>
            </a:r>
            <a:r>
              <a:rPr lang="en-US"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type="body" idx="1"/>
          </p:nvPr>
        </p:nvSpPr>
        <p:spPr/>
        <p:txBody>
          <a:bodyPr/>
          <a:lstStyle/>
          <a:p>
            <a:r>
              <a:rPr lang="en-US" dirty="0" smtClean="0">
                <a:latin typeface="Cambria" panose="02040503050406030204" pitchFamily="18" charset="0"/>
                <a:ea typeface="Cambria" panose="02040503050406030204" pitchFamily="18" charset="0"/>
              </a:rPr>
              <a:t>Active Request Statuses</a:t>
            </a:r>
            <a:endParaRPr lang="en-US" dirty="0">
              <a:latin typeface="Cambria" panose="02040503050406030204" pitchFamily="18" charset="0"/>
              <a:ea typeface="Cambria" panose="02040503050406030204" pitchFamily="18" charset="0"/>
            </a:endParaRPr>
          </a:p>
        </p:txBody>
      </p:sp>
      <p:sp>
        <p:nvSpPr>
          <p:cNvPr id="4" name="Content Placeholder 3"/>
          <p:cNvSpPr>
            <a:spLocks noGrp="1"/>
          </p:cNvSpPr>
          <p:nvPr>
            <p:ph sz="half" idx="2"/>
          </p:nvPr>
        </p:nvSpPr>
        <p:spPr/>
        <p:txBody>
          <a:bodyPr/>
          <a:lstStyle/>
          <a:p>
            <a:r>
              <a:rPr lang="en-US" dirty="0" smtClean="0">
                <a:latin typeface="Cambria" panose="02040503050406030204" pitchFamily="18" charset="0"/>
                <a:ea typeface="Cambria" panose="02040503050406030204" pitchFamily="18" charset="0"/>
              </a:rPr>
              <a:t>Initiated</a:t>
            </a:r>
          </a:p>
          <a:p>
            <a:r>
              <a:rPr lang="en-US" dirty="0" smtClean="0">
                <a:latin typeface="Cambria" panose="02040503050406030204" pitchFamily="18" charset="0"/>
                <a:ea typeface="Cambria" panose="02040503050406030204" pitchFamily="18" charset="0"/>
              </a:rPr>
              <a:t>Pending</a:t>
            </a:r>
          </a:p>
          <a:p>
            <a:r>
              <a:rPr lang="en-US" dirty="0" smtClean="0">
                <a:latin typeface="Cambria" panose="02040503050406030204" pitchFamily="18" charset="0"/>
                <a:ea typeface="Cambria" panose="02040503050406030204" pitchFamily="18" charset="0"/>
              </a:rPr>
              <a:t>Referred</a:t>
            </a:r>
          </a:p>
          <a:p>
            <a:r>
              <a:rPr lang="en-US" dirty="0" smtClean="0">
                <a:latin typeface="Cambria" panose="02040503050406030204" pitchFamily="18" charset="0"/>
                <a:ea typeface="Cambria" panose="02040503050406030204" pitchFamily="18" charset="0"/>
              </a:rPr>
              <a:t>Requested</a:t>
            </a:r>
          </a:p>
          <a:p>
            <a:r>
              <a:rPr lang="en-US" dirty="0" smtClean="0">
                <a:latin typeface="Cambria" panose="02040503050406030204" pitchFamily="18" charset="0"/>
                <a:ea typeface="Cambria" panose="02040503050406030204" pitchFamily="18" charset="0"/>
              </a:rPr>
              <a:t>Suspended</a:t>
            </a:r>
          </a:p>
          <a:p>
            <a:r>
              <a:rPr lang="en-US" dirty="0" smtClean="0">
                <a:latin typeface="Cambria" panose="02040503050406030204" pitchFamily="18" charset="0"/>
                <a:ea typeface="Cambria" panose="02040503050406030204" pitchFamily="18" charset="0"/>
              </a:rPr>
              <a:t>Updated</a:t>
            </a:r>
          </a:p>
          <a:p>
            <a:r>
              <a:rPr lang="en-US" dirty="0" smtClean="0">
                <a:latin typeface="Cambria" panose="02040503050406030204" pitchFamily="18" charset="0"/>
                <a:ea typeface="Cambria" panose="02040503050406030204" pitchFamily="18" charset="0"/>
              </a:rPr>
              <a:t>Approved</a:t>
            </a:r>
            <a:endParaRPr lang="en-US" dirty="0">
              <a:latin typeface="Cambria" panose="02040503050406030204" pitchFamily="18" charset="0"/>
              <a:ea typeface="Cambria" panose="02040503050406030204" pitchFamily="18" charset="0"/>
            </a:endParaRPr>
          </a:p>
        </p:txBody>
      </p:sp>
      <p:sp>
        <p:nvSpPr>
          <p:cNvPr id="5" name="Text Placeholder 4"/>
          <p:cNvSpPr>
            <a:spLocks noGrp="1"/>
          </p:cNvSpPr>
          <p:nvPr>
            <p:ph type="body" sz="quarter" idx="3"/>
          </p:nvPr>
        </p:nvSpPr>
        <p:spPr/>
        <p:txBody>
          <a:bodyPr/>
          <a:lstStyle/>
          <a:p>
            <a:r>
              <a:rPr lang="en-US" dirty="0" smtClean="0">
                <a:latin typeface="Cambria" panose="02040503050406030204" pitchFamily="18" charset="0"/>
                <a:ea typeface="Cambria" panose="02040503050406030204" pitchFamily="18" charset="0"/>
              </a:rPr>
              <a:t>Inactive Request Statuses</a:t>
            </a:r>
            <a:endParaRPr lang="en-US" dirty="0">
              <a:latin typeface="Cambria" panose="02040503050406030204" pitchFamily="18" charset="0"/>
              <a:ea typeface="Cambria" panose="02040503050406030204" pitchFamily="18" charset="0"/>
            </a:endParaRPr>
          </a:p>
        </p:txBody>
      </p:sp>
      <p:sp>
        <p:nvSpPr>
          <p:cNvPr id="6" name="Content Placeholder 5"/>
          <p:cNvSpPr>
            <a:spLocks noGrp="1"/>
          </p:cNvSpPr>
          <p:nvPr>
            <p:ph sz="quarter" idx="4"/>
          </p:nvPr>
        </p:nvSpPr>
        <p:spPr/>
        <p:txBody>
          <a:bodyPr/>
          <a:lstStyle/>
          <a:p>
            <a:r>
              <a:rPr lang="en-US" dirty="0" smtClean="0">
                <a:latin typeface="Cambria" panose="02040503050406030204" pitchFamily="18" charset="0"/>
                <a:ea typeface="Cambria" panose="02040503050406030204" pitchFamily="18" charset="0"/>
              </a:rPr>
              <a:t>Completed</a:t>
            </a:r>
          </a:p>
          <a:p>
            <a:r>
              <a:rPr lang="en-US" dirty="0" smtClean="0">
                <a:latin typeface="Cambria" panose="02040503050406030204" pitchFamily="18" charset="0"/>
                <a:ea typeface="Cambria" panose="02040503050406030204" pitchFamily="18" charset="0"/>
              </a:rPr>
              <a:t>Denied</a:t>
            </a:r>
          </a:p>
          <a:p>
            <a:r>
              <a:rPr lang="en-US" dirty="0" smtClean="0">
                <a:latin typeface="Cambria" panose="02040503050406030204" pitchFamily="18" charset="0"/>
                <a:ea typeface="Cambria" panose="02040503050406030204" pitchFamily="18" charset="0"/>
              </a:rPr>
              <a:t>Rejected</a:t>
            </a:r>
            <a:endParaRPr lang="en-US" dirty="0">
              <a:latin typeface="Cambria" panose="02040503050406030204" pitchFamily="18" charset="0"/>
              <a:ea typeface="Cambria" panose="02040503050406030204" pitchFamily="18" charset="0"/>
            </a:endParaRPr>
          </a:p>
        </p:txBody>
      </p:sp>
      <p:sp>
        <p:nvSpPr>
          <p:cNvPr id="7" name="TextBox 6"/>
          <p:cNvSpPr txBox="1"/>
          <p:nvPr/>
        </p:nvSpPr>
        <p:spPr>
          <a:xfrm>
            <a:off x="7010400" y="5334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50139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latin typeface="Cambria" panose="02040503050406030204" pitchFamily="18" charset="0"/>
                <a:ea typeface="Cambria" panose="02040503050406030204" pitchFamily="18" charset="0"/>
              </a:rPr>
              <a:t>Local Exchange Carrier (LECs) &amp; MSAG Updates</a:t>
            </a:r>
            <a:endParaRPr lang="en-US" dirty="0">
              <a:latin typeface="Cambria" panose="02040503050406030204" pitchFamily="18" charset="0"/>
              <a:ea typeface="Cambria" panose="02040503050406030204" pitchFamily="18" charset="0"/>
            </a:endParaRPr>
          </a:p>
        </p:txBody>
      </p:sp>
      <p:sp>
        <p:nvSpPr>
          <p:cNvPr id="28674" name="Content Placeholder 4"/>
          <p:cNvSpPr>
            <a:spLocks noGrp="1"/>
          </p:cNvSpPr>
          <p:nvPr>
            <p:ph idx="1"/>
          </p:nvPr>
        </p:nvSpPr>
        <p:spPr/>
        <p:txBody>
          <a:bodyPr>
            <a:normAutofit/>
          </a:bodyPr>
          <a:lstStyle/>
          <a:p>
            <a:pPr eaLnBrk="1" hangingPunct="1"/>
            <a:r>
              <a:rPr lang="en-US" sz="2400" dirty="0" smtClean="0">
                <a:latin typeface="Cambria" panose="02040503050406030204" pitchFamily="18" charset="0"/>
                <a:ea typeface="Cambria" panose="02040503050406030204" pitchFamily="18" charset="0"/>
              </a:rPr>
              <a:t>While Lumen (formerly CenturyLink) </a:t>
            </a:r>
            <a:r>
              <a:rPr lang="en-US" sz="2400" dirty="0">
                <a:latin typeface="Cambria" panose="02040503050406030204" pitchFamily="18" charset="0"/>
                <a:ea typeface="Cambria" panose="02040503050406030204" pitchFamily="18" charset="0"/>
              </a:rPr>
              <a:t>holds the 9-1-1 Database contract for the state, and contracts with Intrado, there are a dozen or more other phone companies in New </a:t>
            </a:r>
            <a:r>
              <a:rPr lang="en-US" sz="2400" dirty="0" smtClean="0">
                <a:latin typeface="Cambria" panose="02040503050406030204" pitchFamily="18" charset="0"/>
                <a:ea typeface="Cambria" panose="02040503050406030204" pitchFamily="18" charset="0"/>
              </a:rPr>
              <a:t>Mexico</a:t>
            </a:r>
            <a:endParaRPr lang="en-US" sz="2400" dirty="0">
              <a:latin typeface="Cambria" panose="02040503050406030204" pitchFamily="18" charset="0"/>
              <a:ea typeface="Cambria" panose="02040503050406030204" pitchFamily="18" charset="0"/>
            </a:endParaRPr>
          </a:p>
          <a:p>
            <a:pPr eaLnBrk="1" hangingPunct="1"/>
            <a:r>
              <a:rPr lang="en-US" sz="2400" dirty="0">
                <a:latin typeface="Cambria" panose="02040503050406030204" pitchFamily="18" charset="0"/>
                <a:ea typeface="Cambria" panose="02040503050406030204" pitchFamily="18" charset="0"/>
              </a:rPr>
              <a:t>Each maintains customer service records with valid 9-1-1 </a:t>
            </a:r>
            <a:r>
              <a:rPr lang="en-US" sz="2400" dirty="0" smtClean="0">
                <a:latin typeface="Cambria" panose="02040503050406030204" pitchFamily="18" charset="0"/>
                <a:ea typeface="Cambria" panose="02040503050406030204" pitchFamily="18" charset="0"/>
              </a:rPr>
              <a:t>addresses</a:t>
            </a:r>
            <a:endParaRPr lang="en-US" sz="2400" dirty="0">
              <a:latin typeface="Cambria" panose="02040503050406030204" pitchFamily="18" charset="0"/>
              <a:ea typeface="Cambria" panose="02040503050406030204" pitchFamily="18" charset="0"/>
            </a:endParaRPr>
          </a:p>
          <a:p>
            <a:pPr eaLnBrk="1" hangingPunct="1"/>
            <a:r>
              <a:rPr lang="en-US" sz="2400" dirty="0">
                <a:latin typeface="Cambria" panose="02040503050406030204" pitchFamily="18" charset="0"/>
                <a:ea typeface="Cambria" panose="02040503050406030204" pitchFamily="18" charset="0"/>
              </a:rPr>
              <a:t>Every time one of those records changes, the local phone company updates its records with Intrado through an SOI (Service Order </a:t>
            </a:r>
            <a:r>
              <a:rPr lang="en-US" sz="2400" dirty="0" smtClean="0">
                <a:latin typeface="Cambria" panose="02040503050406030204" pitchFamily="18" charset="0"/>
                <a:ea typeface="Cambria" panose="02040503050406030204" pitchFamily="18" charset="0"/>
              </a:rPr>
              <a:t>Input)</a:t>
            </a:r>
            <a:endParaRPr lang="en-US" sz="2400" dirty="0">
              <a:latin typeface="Cambria" panose="02040503050406030204" pitchFamily="18" charset="0"/>
              <a:ea typeface="Cambria" panose="02040503050406030204" pitchFamily="18" charset="0"/>
            </a:endParaRPr>
          </a:p>
          <a:p>
            <a:pPr eaLnBrk="1" hangingPunct="1"/>
            <a:r>
              <a:rPr lang="en-US" sz="2400" dirty="0">
                <a:latin typeface="Cambria" panose="02040503050406030204" pitchFamily="18" charset="0"/>
                <a:ea typeface="Cambria" panose="02040503050406030204" pitchFamily="18" charset="0"/>
              </a:rPr>
              <a:t>These are done every day, and pass all adds/changes/deletes in their systems to Intrado for the 9-1-1 </a:t>
            </a:r>
            <a:r>
              <a:rPr lang="en-US" sz="2400" dirty="0" smtClean="0">
                <a:latin typeface="Cambria" panose="02040503050406030204" pitchFamily="18" charset="0"/>
                <a:ea typeface="Cambria" panose="02040503050406030204" pitchFamily="18" charset="0"/>
              </a:rPr>
              <a:t>database</a:t>
            </a:r>
            <a:endParaRPr lang="en-US" sz="2400" dirty="0">
              <a:latin typeface="Cambria" panose="02040503050406030204" pitchFamily="18" charset="0"/>
              <a:ea typeface="Cambria" panose="02040503050406030204" pitchFamily="18" charset="0"/>
            </a:endParaRPr>
          </a:p>
          <a:p>
            <a:pPr eaLnBrk="1" hangingPunct="1"/>
            <a:r>
              <a:rPr lang="en-US" sz="2400" dirty="0">
                <a:latin typeface="Cambria" panose="02040503050406030204" pitchFamily="18" charset="0"/>
                <a:ea typeface="Cambria" panose="02040503050406030204" pitchFamily="18" charset="0"/>
              </a:rPr>
              <a:t>M</a:t>
            </a:r>
            <a:r>
              <a:rPr lang="en-US" sz="2400" dirty="0" smtClean="0">
                <a:latin typeface="Cambria" panose="02040503050406030204" pitchFamily="18" charset="0"/>
                <a:ea typeface="Cambria" panose="02040503050406030204" pitchFamily="18" charset="0"/>
              </a:rPr>
              <a:t>aking </a:t>
            </a:r>
            <a:r>
              <a:rPr lang="en-US" sz="2400" dirty="0">
                <a:latin typeface="Cambria" panose="02040503050406030204" pitchFamily="18" charset="0"/>
                <a:ea typeface="Cambria" panose="02040503050406030204" pitchFamily="18" charset="0"/>
              </a:rPr>
              <a:t>a change with Intrado does not make a change with the local phone company. And their data will overwrite what’s in the 9-1-1 </a:t>
            </a:r>
            <a:r>
              <a:rPr lang="en-US" sz="2400" dirty="0" smtClean="0">
                <a:latin typeface="Cambria" panose="02040503050406030204" pitchFamily="18" charset="0"/>
                <a:ea typeface="Cambria" panose="02040503050406030204" pitchFamily="18" charset="0"/>
              </a:rPr>
              <a:t>database, </a:t>
            </a:r>
            <a:r>
              <a:rPr lang="en-US" sz="2400" dirty="0">
                <a:latin typeface="Cambria" panose="02040503050406030204" pitchFamily="18" charset="0"/>
                <a:ea typeface="Cambria" panose="02040503050406030204" pitchFamily="18" charset="0"/>
              </a:rPr>
              <a:t>so must be accurate too!</a:t>
            </a:r>
            <a:endParaRPr lang="en-US" sz="32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3640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3BA91-76BD-485C-AF33-3B54D894143D}"/>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NM911 ArcGIS Hub</a:t>
            </a:r>
          </a:p>
        </p:txBody>
      </p:sp>
      <p:pic>
        <p:nvPicPr>
          <p:cNvPr id="4" name="Content Placeholder 3">
            <a:extLst>
              <a:ext uri="{FF2B5EF4-FFF2-40B4-BE49-F238E27FC236}">
                <a16:creationId xmlns:a16="http://schemas.microsoft.com/office/drawing/2014/main" id="{3E11F515-7E73-4E0E-A129-EA93072F8DCF}"/>
              </a:ext>
            </a:extLst>
          </p:cNvPr>
          <p:cNvPicPr>
            <a:picLocks noGrp="1" noChangeAspect="1"/>
          </p:cNvPicPr>
          <p:nvPr>
            <p:ph idx="1"/>
          </p:nvPr>
        </p:nvPicPr>
        <p:blipFill>
          <a:blip r:embed="rId2"/>
          <a:stretch>
            <a:fillRect/>
          </a:stretch>
        </p:blipFill>
        <p:spPr>
          <a:xfrm>
            <a:off x="702256" y="1586475"/>
            <a:ext cx="8508521" cy="4351338"/>
          </a:xfrm>
          <a:prstGeom prst="rect">
            <a:avLst/>
          </a:prstGeom>
        </p:spPr>
      </p:pic>
      <p:pic>
        <p:nvPicPr>
          <p:cNvPr id="5" name="Picture 4">
            <a:extLst>
              <a:ext uri="{FF2B5EF4-FFF2-40B4-BE49-F238E27FC236}">
                <a16:creationId xmlns:a16="http://schemas.microsoft.com/office/drawing/2014/main" id="{5CFA2211-A344-496D-BB26-C2651938AD3B}"/>
              </a:ext>
            </a:extLst>
          </p:cNvPr>
          <p:cNvPicPr>
            <a:picLocks noChangeAspect="1"/>
          </p:cNvPicPr>
          <p:nvPr/>
        </p:nvPicPr>
        <p:blipFill>
          <a:blip r:embed="rId3"/>
          <a:stretch>
            <a:fillRect/>
          </a:stretch>
        </p:blipFill>
        <p:spPr>
          <a:xfrm>
            <a:off x="5116566" y="1996389"/>
            <a:ext cx="6738938" cy="2652618"/>
          </a:xfrm>
          <a:prstGeom prst="rect">
            <a:avLst/>
          </a:prstGeom>
        </p:spPr>
      </p:pic>
      <p:pic>
        <p:nvPicPr>
          <p:cNvPr id="6" name="Picture 5">
            <a:extLst>
              <a:ext uri="{FF2B5EF4-FFF2-40B4-BE49-F238E27FC236}">
                <a16:creationId xmlns:a16="http://schemas.microsoft.com/office/drawing/2014/main" id="{D8DA75F8-4D88-4270-A1A1-1FF472D25AF2}"/>
              </a:ext>
            </a:extLst>
          </p:cNvPr>
          <p:cNvPicPr>
            <a:picLocks noChangeAspect="1"/>
          </p:cNvPicPr>
          <p:nvPr/>
        </p:nvPicPr>
        <p:blipFill>
          <a:blip r:embed="rId4"/>
          <a:stretch>
            <a:fillRect/>
          </a:stretch>
        </p:blipFill>
        <p:spPr>
          <a:xfrm>
            <a:off x="7434774" y="4287368"/>
            <a:ext cx="3747473" cy="2450107"/>
          </a:xfrm>
          <a:prstGeom prst="rect">
            <a:avLst/>
          </a:prstGeom>
        </p:spPr>
      </p:pic>
      <p:sp>
        <p:nvSpPr>
          <p:cNvPr id="7" name="Rectangle 6">
            <a:extLst>
              <a:ext uri="{FF2B5EF4-FFF2-40B4-BE49-F238E27FC236}">
                <a16:creationId xmlns:a16="http://schemas.microsoft.com/office/drawing/2014/main" id="{3C13CE1E-DD4D-4A86-A1ED-4DB399EFFB8C}"/>
              </a:ext>
            </a:extLst>
          </p:cNvPr>
          <p:cNvSpPr/>
          <p:nvPr/>
        </p:nvSpPr>
        <p:spPr>
          <a:xfrm>
            <a:off x="1737594" y="6097172"/>
            <a:ext cx="3520707" cy="338554"/>
          </a:xfrm>
          <a:prstGeom prst="rect">
            <a:avLst/>
          </a:prstGeom>
        </p:spPr>
        <p:txBody>
          <a:bodyPr wrap="none">
            <a:spAutoFit/>
          </a:bodyPr>
          <a:lstStyle/>
          <a:p>
            <a:r>
              <a:rPr lang="en-US" sz="1600" i="1" dirty="0">
                <a:latin typeface="Cambria" panose="02040503050406030204" pitchFamily="18" charset="0"/>
                <a:ea typeface="Cambria" panose="02040503050406030204" pitchFamily="18" charset="0"/>
              </a:rPr>
              <a:t>https://</a:t>
            </a:r>
            <a:r>
              <a:rPr lang="en-US" sz="1600" i="1" dirty="0" smtClean="0">
                <a:latin typeface="Cambria" panose="02040503050406030204" pitchFamily="18" charset="0"/>
                <a:ea typeface="Cambria" panose="02040503050406030204" pitchFamily="18" charset="0"/>
              </a:rPr>
              <a:t>nm911-hub.maps.arcgis.com/</a:t>
            </a:r>
            <a:endParaRPr lang="en-US" sz="1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82892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NMDPS CAD GIS Support</a:t>
            </a:r>
          </a:p>
        </p:txBody>
      </p:sp>
      <p:sp>
        <p:nvSpPr>
          <p:cNvPr id="3" name="Content Placeholder 2"/>
          <p:cNvSpPr>
            <a:spLocks noGrp="1"/>
          </p:cNvSpPr>
          <p:nvPr>
            <p:ph idx="1"/>
          </p:nvPr>
        </p:nvSpPr>
        <p:spPr>
          <a:xfrm>
            <a:off x="838199" y="1825625"/>
            <a:ext cx="7894017" cy="4351338"/>
          </a:xfrm>
        </p:spPr>
        <p:txBody>
          <a:bodyPr>
            <a:normAutofit fontScale="92500" lnSpcReduction="10000"/>
          </a:bodyPr>
          <a:lstStyle/>
          <a:p>
            <a:r>
              <a:rPr lang="en-US" dirty="0">
                <a:latin typeface="Cambria" panose="02040503050406030204" pitchFamily="18" charset="0"/>
                <a:ea typeface="Cambria" panose="02040503050406030204" pitchFamily="18" charset="0"/>
              </a:rPr>
              <a:t>EDAC is under contract with Department of Public Safety (NMDPS) for GIS Support of their Computer Aided Dispatch (CAD) System</a:t>
            </a:r>
          </a:p>
          <a:p>
            <a:r>
              <a:rPr lang="en-US" dirty="0">
                <a:latin typeface="Cambria" panose="02040503050406030204" pitchFamily="18" charset="0"/>
                <a:ea typeface="Cambria" panose="02040503050406030204" pitchFamily="18" charset="0"/>
              </a:rPr>
              <a:t>This contract is not related to the New Mexico 911 Program GIS Support</a:t>
            </a:r>
          </a:p>
          <a:p>
            <a:r>
              <a:rPr lang="en-US" dirty="0">
                <a:latin typeface="Cambria" panose="02040503050406030204" pitchFamily="18" charset="0"/>
                <a:ea typeface="Cambria" panose="02040503050406030204" pitchFamily="18" charset="0"/>
              </a:rPr>
              <a:t>Routable Road Network Data – Available of Request</a:t>
            </a:r>
          </a:p>
          <a:p>
            <a:r>
              <a:rPr lang="en-US" dirty="0">
                <a:latin typeface="Cambria" panose="02040503050406030204" pitchFamily="18" charset="0"/>
                <a:ea typeface="Cambria" panose="02040503050406030204" pitchFamily="18" charset="0"/>
              </a:rPr>
              <a:t>For questions regarding their data, workflow, or other inquires, please contact:</a:t>
            </a:r>
          </a:p>
          <a:p>
            <a:pPr marL="800100" lvl="2" indent="0">
              <a:buNone/>
            </a:pPr>
            <a:r>
              <a:rPr lang="en-US" sz="2000" dirty="0">
                <a:latin typeface="Cambria" panose="02040503050406030204" pitchFamily="18" charset="0"/>
                <a:ea typeface="Cambria" panose="02040503050406030204" pitchFamily="18" charset="0"/>
              </a:rPr>
              <a:t>Brian Keller</a:t>
            </a:r>
          </a:p>
          <a:p>
            <a:pPr marL="800100" lvl="2" indent="0">
              <a:buNone/>
            </a:pPr>
            <a:r>
              <a:rPr lang="en-US" sz="2000" dirty="0">
                <a:latin typeface="Cambria" panose="02040503050406030204" pitchFamily="18" charset="0"/>
                <a:ea typeface="Cambria" panose="02040503050406030204" pitchFamily="18" charset="0"/>
              </a:rPr>
              <a:t>GIS Manager, EDAC</a:t>
            </a:r>
          </a:p>
          <a:p>
            <a:pPr marL="800100" lvl="2" indent="0">
              <a:buNone/>
            </a:pPr>
            <a:r>
              <a:rPr lang="en-US" sz="2000" dirty="0">
                <a:latin typeface="Cambria" panose="02040503050406030204" pitchFamily="18" charset="0"/>
                <a:ea typeface="Cambria" panose="02040503050406030204" pitchFamily="18" charset="0"/>
              </a:rPr>
              <a:t>Email: bkeller@edac.unm.edu </a:t>
            </a:r>
          </a:p>
          <a:p>
            <a:pPr marL="800100" lvl="2" indent="0">
              <a:buNone/>
            </a:pPr>
            <a:r>
              <a:rPr lang="en-US" sz="2000" dirty="0">
                <a:latin typeface="Cambria" panose="02040503050406030204" pitchFamily="18" charset="0"/>
                <a:ea typeface="Cambria" panose="02040503050406030204" pitchFamily="18" charset="0"/>
              </a:rPr>
              <a:t>Phone: (505) 277-3622 x228</a:t>
            </a:r>
          </a:p>
          <a:p>
            <a:pPr marL="0" indent="0">
              <a:buNone/>
            </a:pPr>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406" y="1511305"/>
            <a:ext cx="1382480" cy="13824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08" y="3568245"/>
            <a:ext cx="1135278" cy="1380744"/>
          </a:xfrm>
          <a:prstGeom prst="rect">
            <a:avLst/>
          </a:prstGeom>
        </p:spPr>
      </p:pic>
    </p:spTree>
    <p:extLst>
      <p:ext uri="{BB962C8B-B14F-4D97-AF65-F5344CB8AC3E}">
        <p14:creationId xmlns:p14="http://schemas.microsoft.com/office/powerpoint/2010/main" val="42582896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07994" y="0"/>
            <a:ext cx="498400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Contact Us</a:t>
            </a:r>
          </a:p>
        </p:txBody>
      </p:sp>
      <p:sp>
        <p:nvSpPr>
          <p:cNvPr id="3" name="Content Placeholder 2"/>
          <p:cNvSpPr>
            <a:spLocks noGrp="1"/>
          </p:cNvSpPr>
          <p:nvPr>
            <p:ph idx="1"/>
          </p:nvPr>
        </p:nvSpPr>
        <p:spPr/>
        <p:txBody>
          <a:bodyPr>
            <a:normAutofit fontScale="92500" lnSpcReduction="20000"/>
          </a:bodyPr>
          <a:lstStyle/>
          <a:p>
            <a:r>
              <a:rPr lang="en-US" dirty="0">
                <a:latin typeface="Cambria" panose="02040503050406030204" pitchFamily="18" charset="0"/>
                <a:ea typeface="Cambria" panose="02040503050406030204" pitchFamily="18" charset="0"/>
              </a:rPr>
              <a:t>Technical Questions</a:t>
            </a:r>
          </a:p>
          <a:p>
            <a:pPr marL="457200" lvl="1" indent="0">
              <a:buNone/>
            </a:pPr>
            <a:r>
              <a:rPr lang="en-US" dirty="0">
                <a:latin typeface="Cambria" panose="02040503050406030204" pitchFamily="18" charset="0"/>
                <a:ea typeface="Cambria" panose="02040503050406030204" pitchFamily="18" charset="0"/>
              </a:rPr>
              <a:t>Sandeep Talasila</a:t>
            </a:r>
          </a:p>
          <a:p>
            <a:pPr marL="457200" lvl="1" indent="0">
              <a:buNone/>
            </a:pPr>
            <a:r>
              <a:rPr lang="en-US" dirty="0">
                <a:latin typeface="Cambria" panose="02040503050406030204" pitchFamily="18" charset="0"/>
                <a:ea typeface="Cambria" panose="02040503050406030204" pitchFamily="18" charset="0"/>
              </a:rPr>
              <a:t>Earth Data Analysis Center, UNM</a:t>
            </a:r>
          </a:p>
          <a:p>
            <a:pPr marL="457200" lvl="1" indent="0">
              <a:buNone/>
            </a:pPr>
            <a:r>
              <a:rPr lang="en-US" dirty="0">
                <a:latin typeface="Cambria" panose="02040503050406030204" pitchFamily="18" charset="0"/>
                <a:ea typeface="Cambria" panose="02040503050406030204" pitchFamily="18" charset="0"/>
              </a:rPr>
              <a:t>Email: nm911@edac.unm.edu</a:t>
            </a:r>
          </a:p>
          <a:p>
            <a:pPr marL="457200" lvl="1" indent="0">
              <a:buNone/>
            </a:pPr>
            <a:r>
              <a:rPr lang="en-US" dirty="0">
                <a:latin typeface="Cambria" panose="02040503050406030204" pitchFamily="18" charset="0"/>
                <a:ea typeface="Cambria" panose="02040503050406030204" pitchFamily="18" charset="0"/>
              </a:rPr>
              <a:t>Phone: (505) 277-3622 x250</a:t>
            </a:r>
          </a:p>
          <a:p>
            <a:pPr marL="457200" lvl="1" indent="0">
              <a:buNone/>
            </a:pPr>
            <a:r>
              <a:rPr lang="en-US" dirty="0">
                <a:latin typeface="Cambria" panose="02040503050406030204" pitchFamily="18" charset="0"/>
                <a:ea typeface="Cambria" panose="02040503050406030204" pitchFamily="18" charset="0"/>
              </a:rPr>
              <a:t>NM911 Data Portal: Submit a support request</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General Questions</a:t>
            </a:r>
          </a:p>
          <a:p>
            <a:pPr marL="457200" lvl="1" indent="0">
              <a:buNone/>
            </a:pPr>
            <a:r>
              <a:rPr lang="en-US" dirty="0">
                <a:latin typeface="Cambria" panose="02040503050406030204" pitchFamily="18" charset="0"/>
                <a:ea typeface="Cambria" panose="02040503050406030204" pitchFamily="18" charset="0"/>
              </a:rPr>
              <a:t>Tyler Fossett</a:t>
            </a:r>
          </a:p>
          <a:p>
            <a:pPr marL="457200" lvl="1" indent="0">
              <a:buNone/>
            </a:pPr>
            <a:r>
              <a:rPr lang="en-US" dirty="0">
                <a:latin typeface="Cambria" panose="02040503050406030204" pitchFamily="18" charset="0"/>
                <a:ea typeface="Cambria" panose="02040503050406030204" pitchFamily="18" charset="0"/>
              </a:rPr>
              <a:t>NM911 GIS Coordinator</a:t>
            </a:r>
          </a:p>
          <a:p>
            <a:pPr marL="457200" lvl="1" indent="0">
              <a:buNone/>
            </a:pPr>
            <a:r>
              <a:rPr lang="en-US" dirty="0">
                <a:latin typeface="Cambria" panose="02040503050406030204" pitchFamily="18" charset="0"/>
                <a:ea typeface="Cambria" panose="02040503050406030204" pitchFamily="18" charset="0"/>
              </a:rPr>
              <a:t>NM Department of Finance &amp; Administration</a:t>
            </a:r>
          </a:p>
          <a:p>
            <a:pPr marL="457200" lvl="1" indent="0">
              <a:buNone/>
            </a:pPr>
            <a:r>
              <a:rPr lang="en-US" dirty="0">
                <a:latin typeface="Cambria" panose="02040503050406030204" pitchFamily="18" charset="0"/>
                <a:ea typeface="Cambria" panose="02040503050406030204" pitchFamily="18" charset="0"/>
              </a:rPr>
              <a:t>Email: Tyler.Fossett@dfa.nm.gov</a:t>
            </a:r>
          </a:p>
          <a:p>
            <a:pPr marL="457200" lvl="1" indent="0">
              <a:buNone/>
            </a:pPr>
            <a:r>
              <a:rPr lang="en-US" dirty="0">
                <a:latin typeface="Cambria" panose="02040503050406030204" pitchFamily="18" charset="0"/>
                <a:ea typeface="Cambria" panose="02040503050406030204" pitchFamily="18" charset="0"/>
              </a:rPr>
              <a:t>Phone: (505) 500-5587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032" y="4504522"/>
            <a:ext cx="2560320" cy="6400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686" y="3414469"/>
            <a:ext cx="2245013" cy="4826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7469" y="1074211"/>
            <a:ext cx="1647446" cy="1823748"/>
          </a:xfrm>
          <a:prstGeom prst="rect">
            <a:avLst/>
          </a:prstGeom>
        </p:spPr>
      </p:pic>
    </p:spTree>
    <p:extLst>
      <p:ext uri="{BB962C8B-B14F-4D97-AF65-F5344CB8AC3E}">
        <p14:creationId xmlns:p14="http://schemas.microsoft.com/office/powerpoint/2010/main" val="205787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93951" y="1825625"/>
            <a:ext cx="7804097" cy="4351338"/>
          </a:xfrm>
          <a:prstGeom prst="rect">
            <a:avLst/>
          </a:prstGeom>
        </p:spPr>
      </p:pic>
      <p:sp>
        <p:nvSpPr>
          <p:cNvPr id="4"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Current NM911 Schema to NG911 Schema</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6616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90038" y="1825625"/>
            <a:ext cx="7811924" cy="4351338"/>
          </a:xfrm>
          <a:prstGeom prst="rect">
            <a:avLst/>
          </a:prstGeom>
        </p:spPr>
      </p:pic>
      <p:sp>
        <p:nvSpPr>
          <p:cNvPr id="5"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Current NM911 Schema to NG911 Schema</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7430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72662" y="1825625"/>
            <a:ext cx="7846675" cy="4351338"/>
          </a:xfrm>
          <a:prstGeom prst="rect">
            <a:avLst/>
          </a:prstGeom>
        </p:spPr>
      </p:pic>
      <p:sp>
        <p:nvSpPr>
          <p:cNvPr id="5"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Current NM911 Schema to NG911 Schema</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449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ea typeface="Cambria" panose="02040503050406030204" pitchFamily="18" charset="0"/>
              </a:rPr>
              <a:t>NM911 Data Assessment Workflow</a:t>
            </a:r>
            <a:endParaRPr lang="en-US" dirty="0">
              <a:latin typeface="Cambria" panose="02040503050406030204" pitchFamily="18" charset="0"/>
              <a:ea typeface="Cambria" panose="020405030504060302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03638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550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5919</TotalTime>
  <Words>3181</Words>
  <Application>Microsoft Office PowerPoint</Application>
  <PresentationFormat>Widescreen</PresentationFormat>
  <Paragraphs>522</Paragraphs>
  <Slides>56</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Calibri Light</vt:lpstr>
      <vt:lpstr>Cambria</vt:lpstr>
      <vt:lpstr>Office Theme</vt:lpstr>
      <vt:lpstr>1_Office Theme</vt:lpstr>
      <vt:lpstr>New Mexico 911 Program</vt:lpstr>
      <vt:lpstr>Earth Data Analysis Center, The University of New Mexico’s Role</vt:lpstr>
      <vt:lpstr>GIS Data Upload Status as of March 2024</vt:lpstr>
      <vt:lpstr>GIS Data Model (Current/Legacy)</vt:lpstr>
      <vt:lpstr>NG9-1-1 GIS Data Layers</vt:lpstr>
      <vt:lpstr>Current NM911 Schema to NG911 Schema</vt:lpstr>
      <vt:lpstr>Current NM911 Schema to NG911 Schema</vt:lpstr>
      <vt:lpstr>Current NM911 Schema to NG911 Schema</vt:lpstr>
      <vt:lpstr>NM911 Data Assessment Workflow</vt:lpstr>
      <vt:lpstr>PowerPoint Presentation</vt:lpstr>
      <vt:lpstr>Data Collection</vt:lpstr>
      <vt:lpstr>NM911 Data Portal</vt:lpstr>
      <vt:lpstr>NM911 Data Portal</vt:lpstr>
      <vt:lpstr>NM911 Data Portal</vt:lpstr>
      <vt:lpstr>NM911 Data Portal</vt:lpstr>
      <vt:lpstr>Data Conversion</vt:lpstr>
      <vt:lpstr>Data Assessment</vt:lpstr>
      <vt:lpstr>Data Assessment</vt:lpstr>
      <vt:lpstr>Data Analysis – Fishbone</vt:lpstr>
      <vt:lpstr>Fishbone Analysis</vt:lpstr>
      <vt:lpstr>Fishbone Analysis</vt:lpstr>
      <vt:lpstr>Fishbone Analysis</vt:lpstr>
      <vt:lpstr>Fishbone Analysis</vt:lpstr>
      <vt:lpstr>Data Reporting</vt:lpstr>
      <vt:lpstr>Data Reporting</vt:lpstr>
      <vt:lpstr>Data Correction – Exceptions</vt:lpstr>
      <vt:lpstr>Data Correction – Topology</vt:lpstr>
      <vt:lpstr>Data Correction – Address Points Examples</vt:lpstr>
      <vt:lpstr>Data Correction – Road Centerline Examples</vt:lpstr>
      <vt:lpstr>NM911 Master Database</vt:lpstr>
      <vt:lpstr>GIS-MSAG-ALI Comparison</vt:lpstr>
      <vt:lpstr>The 9-1-1 Database(s)</vt:lpstr>
      <vt:lpstr>PowerPoint Presentation</vt:lpstr>
      <vt:lpstr>PowerPoint Presentation</vt:lpstr>
      <vt:lpstr>GIS-MSAG-ALI Comparison</vt:lpstr>
      <vt:lpstr>GIS-MSAG-ALI Comparison</vt:lpstr>
      <vt:lpstr>GIS-MSAG Comparison</vt:lpstr>
      <vt:lpstr>GIS-MSAG Comparison – Interpreting Results</vt:lpstr>
      <vt:lpstr>GIS-MSAG Comparison – Interpreting Results</vt:lpstr>
      <vt:lpstr>GIS-MSAG Comparison – Interpreting Results</vt:lpstr>
      <vt:lpstr>GIS-MSAG Comparison – Interpreting Results</vt:lpstr>
      <vt:lpstr>GIS-MSAG Comparison – Interpreting Results</vt:lpstr>
      <vt:lpstr>GIS-ALI Comparison</vt:lpstr>
      <vt:lpstr>GIS-ALI Comparison – Interpreting Results</vt:lpstr>
      <vt:lpstr>GIS-ALI Comparison – Interpreting Results</vt:lpstr>
      <vt:lpstr>GIS-ALI Comparison – Interpreting Results</vt:lpstr>
      <vt:lpstr>MSAG Updates: How?</vt:lpstr>
      <vt:lpstr>MSAG Updates: Tools/Functions</vt:lpstr>
      <vt:lpstr>PowerPoint Presentation</vt:lpstr>
      <vt:lpstr>PowerPoint Presentation</vt:lpstr>
      <vt:lpstr>PowerPoint Presentation</vt:lpstr>
      <vt:lpstr>9-1-1 NET: Request Status(es)</vt:lpstr>
      <vt:lpstr>Local Exchange Carrier (LECs) &amp; MSAG Updates</vt:lpstr>
      <vt:lpstr>NM911 ArcGIS Hub</vt:lpstr>
      <vt:lpstr>NMDPS CAD GIS Support</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911 Program</dc:title>
  <dc:creator>Sandeep Talasila</dc:creator>
  <cp:lastModifiedBy>Sandeep Talasila</cp:lastModifiedBy>
  <cp:revision>329</cp:revision>
  <dcterms:created xsi:type="dcterms:W3CDTF">2019-06-04T15:35:57Z</dcterms:created>
  <dcterms:modified xsi:type="dcterms:W3CDTF">2024-04-05T04:13:27Z</dcterms:modified>
</cp:coreProperties>
</file>