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9" r:id="rId3"/>
    <p:sldId id="287" r:id="rId4"/>
    <p:sldId id="282" r:id="rId5"/>
    <p:sldId id="268" r:id="rId6"/>
    <p:sldId id="269" r:id="rId7"/>
    <p:sldId id="278" r:id="rId8"/>
    <p:sldId id="263" r:id="rId9"/>
    <p:sldId id="277" r:id="rId10"/>
    <p:sldId id="267" r:id="rId11"/>
    <p:sldId id="290" r:id="rId12"/>
    <p:sldId id="288" r:id="rId13"/>
    <p:sldId id="289" r:id="rId14"/>
    <p:sldId id="272" r:id="rId15"/>
    <p:sldId id="291" r:id="rId16"/>
    <p:sldId id="276" r:id="rId17"/>
    <p:sldId id="292" r:id="rId18"/>
    <p:sldId id="281" r:id="rId19"/>
    <p:sldId id="274" r:id="rId20"/>
    <p:sldId id="294" r:id="rId21"/>
    <p:sldId id="295" r:id="rId22"/>
    <p:sldId id="275" r:id="rId23"/>
    <p:sldId id="279" r:id="rId24"/>
    <p:sldId id="296" r:id="rId25"/>
    <p:sldId id="280" r:id="rId26"/>
    <p:sldId id="265" r:id="rId27"/>
    <p:sldId id="273" r:id="rId28"/>
    <p:sldId id="271" r:id="rId29"/>
    <p:sldId id="261" r:id="rId30"/>
    <p:sldId id="266" r:id="rId31"/>
    <p:sldId id="262" r:id="rId32"/>
    <p:sldId id="270" r:id="rId3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F42"/>
    <a:srgbClr val="00703D"/>
    <a:srgbClr val="20B149"/>
    <a:srgbClr val="00542E"/>
    <a:srgbClr val="006235"/>
    <a:srgbClr val="151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848" y="11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5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970D9F9-C01A-4A7B-A365-49167CE52936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3F8DC08-F5EA-4AB9-BD36-3859FFA8CD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31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983F1-8A31-4ED0-9DA1-B94FA90EE2B6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EFA4C-4D5F-46C4-9C38-148790A034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4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EFA4C-4D5F-46C4-9C38-148790A034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9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EFA4C-4D5F-46C4-9C38-148790A034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9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91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30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1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0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2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2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2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6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0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2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5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F52B7-310F-4D92-B01A-19B85C4A1503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57A0D-D442-4E3D-A869-D20F1B75FB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4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minfews.org/node/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6.jpeg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spenman@edac.unm.edu" TargetMode="External"/><Relationship Id="rId3" Type="http://schemas.openxmlformats.org/officeDocument/2006/relationships/hyperlink" Target="mailto:sbaros@edac.unm.edu" TargetMode="External"/><Relationship Id="rId7" Type="http://schemas.openxmlformats.org/officeDocument/2006/relationships/hyperlink" Target="mailto:sandeep@edac.unm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hbarrett@edac.unm.edu" TargetMode="External"/><Relationship Id="rId5" Type="http://schemas.openxmlformats.org/officeDocument/2006/relationships/hyperlink" Target="mailto:bkeller@edac.unm.edu" TargetMode="External"/><Relationship Id="rId10" Type="http://schemas.openxmlformats.org/officeDocument/2006/relationships/image" Target="../media/image45.png"/><Relationship Id="rId4" Type="http://schemas.openxmlformats.org/officeDocument/2006/relationships/hyperlink" Target="mailto:szhang@edac.unm.edu" TargetMode="External"/><Relationship Id="rId9" Type="http://schemas.openxmlformats.org/officeDocument/2006/relationships/hyperlink" Target="mailto:lgleasner@edac.unm.ed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7.png"/><Relationship Id="rId7" Type="http://schemas.openxmlformats.org/officeDocument/2006/relationships/hyperlink" Target="https://nmwatch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mflood.org/" TargetMode="External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mbbmapping.org/mappin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gis.unm.ed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gis.unm.ed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6.jpeg"/><Relationship Id="rId4" Type="http://schemas.openxmlformats.org/officeDocument/2006/relationships/hyperlink" Target="https://nmbbmapping.org/mappin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172200"/>
            <a:ext cx="9144000" cy="722468"/>
            <a:chOff x="-228600" y="6154004"/>
            <a:chExt cx="9601200" cy="7224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199632"/>
            <a:ext cx="1828800" cy="5717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5429" y="958481"/>
            <a:ext cx="7086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Agenda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18 June 2019</a:t>
            </a:r>
          </a:p>
          <a:p>
            <a:pPr algn="ctr"/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  <a:p>
            <a:r>
              <a:rPr lang="en-US" dirty="0" smtClean="0">
                <a:latin typeface="Myriad Pro"/>
              </a:rPr>
              <a:t>10:00 - 10:05  Opening</a:t>
            </a:r>
            <a:endParaRPr lang="en-US" dirty="0">
              <a:latin typeface="Myriad Pro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latin typeface="Myriad Pro"/>
              </a:rPr>
              <a:t>10:05 - 10:10  EDAC Introduction</a:t>
            </a:r>
            <a:endParaRPr lang="en-US" dirty="0">
              <a:latin typeface="Myriad Pro"/>
            </a:endParaRPr>
          </a:p>
          <a:p>
            <a:pPr marL="854075" indent="-854075">
              <a:spcBef>
                <a:spcPts val="1200"/>
              </a:spcBef>
            </a:pPr>
            <a:r>
              <a:rPr lang="en-US" dirty="0" smtClean="0">
                <a:latin typeface="Myriad Pro"/>
              </a:rPr>
              <a:t>10:10 - 10:30  EDAC / RGIS Overview (Shirley / Su)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  <a:p>
            <a:pPr marL="1371600" indent="-34607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History</a:t>
            </a:r>
          </a:p>
          <a:p>
            <a:pPr marL="1371600" indent="-3460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Contracts, Partners,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Collaborators</a:t>
            </a:r>
          </a:p>
          <a:p>
            <a:pPr marL="1371600" indent="-34607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Projects</a:t>
            </a:r>
          </a:p>
          <a:p>
            <a:pPr marL="854075" lvl="0" indent="-854075">
              <a:spcBef>
                <a:spcPts val="1200"/>
              </a:spcBef>
            </a:pPr>
            <a:r>
              <a:rPr lang="en-US" dirty="0" smtClean="0">
                <a:latin typeface="Myriad Pro"/>
              </a:rPr>
              <a:t>10:30 – 11:00  OCD’s Data </a:t>
            </a:r>
          </a:p>
          <a:p>
            <a:pPr marL="854075" indent="-854075">
              <a:spcBef>
                <a:spcPts val="1200"/>
              </a:spcBef>
            </a:pPr>
            <a:r>
              <a:rPr lang="en-US" dirty="0" smtClean="0">
                <a:latin typeface="Myriad Pro"/>
              </a:rPr>
              <a:t>11:00 </a:t>
            </a:r>
            <a:r>
              <a:rPr lang="en-US" dirty="0">
                <a:latin typeface="Myriad Pro"/>
              </a:rPr>
              <a:t>– </a:t>
            </a:r>
            <a:r>
              <a:rPr lang="en-US" dirty="0" smtClean="0">
                <a:latin typeface="Myriad Pro"/>
              </a:rPr>
              <a:t>12:00  </a:t>
            </a:r>
            <a:r>
              <a:rPr lang="en-US" dirty="0">
                <a:latin typeface="Myriad Pro"/>
              </a:rPr>
              <a:t>Discussion / </a:t>
            </a:r>
            <a:r>
              <a:rPr lang="en-US" dirty="0" smtClean="0">
                <a:latin typeface="Myriad Pro"/>
              </a:rPr>
              <a:t>Q&amp;A</a:t>
            </a:r>
          </a:p>
          <a:p>
            <a:pPr marL="854075" lvl="0" indent="-854075">
              <a:spcBef>
                <a:spcPts val="1200"/>
              </a:spcBef>
            </a:pPr>
            <a:r>
              <a:rPr lang="en-US" dirty="0" smtClean="0">
                <a:latin typeface="Myriad Pro"/>
              </a:rPr>
              <a:t>12 PM - Adjourn</a:t>
            </a:r>
            <a:endParaRPr lang="en-US" dirty="0">
              <a:latin typeface="Myriad Pro"/>
            </a:endParaRPr>
          </a:p>
          <a:p>
            <a:pPr marL="1371600" indent="-346075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  <a:p>
            <a:pPr marL="1371600" indent="-346075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0160" y="406400"/>
            <a:ext cx="9154160" cy="472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1D9F42"/>
                </a:solidFill>
                <a:latin typeface="Myriad Pro" pitchFamily="34" charset="0"/>
              </a:rPr>
              <a:t>EDAC Support to the Oil </a:t>
            </a:r>
            <a:r>
              <a:rPr lang="en-US" sz="2400" b="1" dirty="0">
                <a:solidFill>
                  <a:srgbClr val="1D9F42"/>
                </a:solidFill>
                <a:latin typeface="Myriad Pro" pitchFamily="34" charset="0"/>
              </a:rPr>
              <a:t>Conservation Division</a:t>
            </a:r>
            <a:endParaRPr lang="en-US" sz="2400" b="1" dirty="0" smtClean="0">
              <a:solidFill>
                <a:srgbClr val="1D9F42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EDAC Virtualization Hardware Architecture</a:t>
            </a:r>
          </a:p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 June 2019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1711"/>
          <a:stretch/>
        </p:blipFill>
        <p:spPr>
          <a:xfrm>
            <a:off x="139824" y="920172"/>
            <a:ext cx="8864352" cy="52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Data Management / Database Design and Development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1" y="964836"/>
            <a:ext cx="2133600" cy="2369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3" y="3367480"/>
            <a:ext cx="2691857" cy="2701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50925"/>
            <a:ext cx="5597108" cy="52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5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89630"/>
            <a:ext cx="1828800" cy="5055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248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47799"/>
            <a:ext cx="8492708" cy="411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51804"/>
            <a:ext cx="620016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89630"/>
            <a:ext cx="1828800" cy="5055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248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0" y="1252441"/>
            <a:ext cx="8470928" cy="47673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0160" y="406400"/>
            <a:ext cx="915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1D9F42"/>
                </a:solidFill>
                <a:latin typeface="Myriad Pro" pitchFamily="34" charset="0"/>
              </a:rPr>
              <a:t>GSToRE Analysis for the RGIS Portal</a:t>
            </a:r>
          </a:p>
        </p:txBody>
      </p:sp>
    </p:spTree>
    <p:extLst>
      <p:ext uri="{BB962C8B-B14F-4D97-AF65-F5344CB8AC3E}">
        <p14:creationId xmlns:p14="http://schemas.microsoft.com/office/powerpoint/2010/main" val="42727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Innovations at the Nexus of Food, Energy and Water Systems</a:t>
            </a:r>
          </a:p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rPr>
              <a:t>NM INFEWS - </a:t>
            </a:r>
            <a:r>
              <a:rPr lang="en-US" sz="2000" b="1" i="1" dirty="0" smtClean="0">
                <a:cs typeface="Arial" panose="020B0604020202020204" pitchFamily="34" charset="0"/>
              </a:rPr>
              <a:t> </a:t>
            </a:r>
            <a:r>
              <a:rPr lang="en-US" sz="2000" b="1" i="1" dirty="0" smtClean="0">
                <a:cs typeface="Arial" panose="020B0604020202020204" pitchFamily="34" charset="0"/>
                <a:hlinkClick r:id="rId3"/>
              </a:rPr>
              <a:t>https</a:t>
            </a:r>
            <a:r>
              <a:rPr lang="en-US" sz="2000" b="1" i="1" dirty="0">
                <a:cs typeface="Arial" panose="020B0604020202020204" pitchFamily="34" charset="0"/>
                <a:hlinkClick r:id="rId3"/>
              </a:rPr>
              <a:t>://nminfews.org/node/4</a:t>
            </a:r>
            <a:endParaRPr lang="en-US" sz="2000" b="1" i="1" dirty="0">
              <a:cs typeface="Arial" panose="020B0604020202020204" pitchFamily="34" charset="0"/>
            </a:endParaRPr>
          </a:p>
          <a:p>
            <a:pPr algn="ctr"/>
            <a:endParaRPr 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89630"/>
            <a:ext cx="1828800" cy="5055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248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8800" y="5807075"/>
            <a:ext cx="2971800" cy="365125"/>
          </a:xfrm>
        </p:spPr>
        <p:txBody>
          <a:bodyPr/>
          <a:lstStyle/>
          <a:p>
            <a:pPr lvl="1"/>
            <a:endParaRPr lang="en-US" sz="800" i="1" dirty="0" smtClean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79" y="971514"/>
            <a:ext cx="8416029" cy="48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160" y="406400"/>
            <a:ext cx="915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1D9F42"/>
                </a:solidFill>
                <a:latin typeface="Myriad Pro" pitchFamily="34" charset="0"/>
              </a:rPr>
              <a:t>NM INFEWS Analytics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5327" b="13200"/>
          <a:stretch/>
        </p:blipFill>
        <p:spPr>
          <a:xfrm>
            <a:off x="38100" y="1009298"/>
            <a:ext cx="9067800" cy="471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Established </a:t>
            </a:r>
            <a:r>
              <a:rPr lang="en-US" sz="2200" b="1" dirty="0">
                <a:solidFill>
                  <a:srgbClr val="1D9F42"/>
                </a:solidFill>
                <a:latin typeface="Myriad Pro" pitchFamily="34" charset="0"/>
              </a:rPr>
              <a:t>Program to Stimulate Competitive </a:t>
            </a:r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Research</a:t>
            </a:r>
          </a:p>
          <a:p>
            <a:pPr algn="ctr"/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rPr>
              <a:t>NM </a:t>
            </a:r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rPr>
              <a:t>EPSCoR</a:t>
            </a:r>
            <a:endParaRPr 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Myriad Pro" pitchFamily="34" charset="0"/>
            </a:endParaRPr>
          </a:p>
          <a:p>
            <a:pPr algn="ctr"/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6" y="990600"/>
            <a:ext cx="9061180" cy="50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1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Established </a:t>
            </a:r>
            <a:r>
              <a:rPr lang="en-US" sz="2200" b="1" dirty="0">
                <a:solidFill>
                  <a:srgbClr val="1D9F42"/>
                </a:solidFill>
                <a:latin typeface="Myriad Pro" pitchFamily="34" charset="0"/>
              </a:rPr>
              <a:t>Program to Stimulate Competitive </a:t>
            </a:r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Research</a:t>
            </a:r>
          </a:p>
          <a:p>
            <a:pPr algn="ctr"/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rPr>
              <a:t>NM </a:t>
            </a:r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rPr>
              <a:t>EPSCoR</a:t>
            </a:r>
            <a:endParaRPr 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Myriad Pro" pitchFamily="34" charset="0"/>
            </a:endParaRPr>
          </a:p>
          <a:p>
            <a:pPr algn="ctr"/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4" y="1035685"/>
            <a:ext cx="7967911" cy="504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NM 911 Program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37" y="990600"/>
            <a:ext cx="8479971" cy="46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New Mexico 911 Program</a:t>
            </a:r>
          </a:p>
          <a:p>
            <a:pPr algn="ctr"/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58" y="838200"/>
            <a:ext cx="886424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0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154004"/>
            <a:ext cx="9144000" cy="722468"/>
            <a:chOff x="-228600" y="6154004"/>
            <a:chExt cx="9601200" cy="722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3688" y="179304"/>
            <a:ext cx="912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1D9F42"/>
                </a:solidFill>
                <a:latin typeface="Myriad Pro" pitchFamily="34" charset="0"/>
              </a:rPr>
              <a:t>EDAC’s IT Core Competencies</a:t>
            </a:r>
            <a:endParaRPr lang="en-US" sz="24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76577"/>
            <a:ext cx="1828800" cy="599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86074"/>
            <a:ext cx="9125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25704" y="890638"/>
            <a:ext cx="8274304" cy="519640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latin typeface="Myriad Pro"/>
              </a:rPr>
              <a:t>High Performance Computing </a:t>
            </a:r>
            <a:r>
              <a:rPr lang="en-US" sz="1800" b="1" dirty="0" smtClean="0">
                <a:latin typeface="Myriad Pro"/>
              </a:rPr>
              <a:t>Services</a:t>
            </a:r>
            <a:endParaRPr lang="en-US" sz="1800" b="1" dirty="0">
              <a:latin typeface="Myriad Pro"/>
            </a:endParaRPr>
          </a:p>
          <a:p>
            <a:pPr marL="233363" indent="-233363"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Geospatial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raster imagery (e.g., aerial photos and satellite imagery) processing</a:t>
            </a:r>
          </a:p>
          <a:p>
            <a:pPr marL="233363" indent="-233363"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Spatial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statistics, analysis, and modeling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800" b="1" dirty="0" smtClean="0">
                <a:latin typeface="Myriad Pro"/>
              </a:rPr>
              <a:t>Database Design, Management &amp; Administration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 smtClean="0">
                <a:latin typeface="Myriad Pro"/>
              </a:rPr>
              <a:t>Data Management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Data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management plan development assistance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Data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management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training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 smtClean="0">
                <a:latin typeface="Myriad Pro"/>
              </a:rPr>
              <a:t>Collaboration </a:t>
            </a:r>
            <a:r>
              <a:rPr lang="en-US" sz="1800" b="1" dirty="0">
                <a:latin typeface="Myriad Pro"/>
              </a:rPr>
              <a:t>Tools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Research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project reporting platform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development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Research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data cloud hosting and computing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 smtClean="0">
                <a:latin typeface="Myriad Pro"/>
              </a:rPr>
              <a:t>Data</a:t>
            </a:r>
            <a:r>
              <a:rPr lang="en-US" sz="1800" b="1" dirty="0">
                <a:latin typeface="Myriad Pro"/>
              </a:rPr>
              <a:t>, Backup, Servers, and Storage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Statewide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geospatial data storage and backup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Geospatial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data computations and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simulations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latin typeface="Myriad Pro"/>
              </a:rPr>
              <a:t>Custom Applications/Software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Web applications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development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1965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NM 911 Program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80218"/>
            <a:ext cx="8592151" cy="48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6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NM 911 Program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8690"/>
            <a:ext cx="8991600" cy="49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GIS BIG Data Storage and Processing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pic>
        <p:nvPicPr>
          <p:cNvPr id="14" name="Picture 4" descr="Image result for address points g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2" y="862689"/>
            <a:ext cx="2466618" cy="213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62099"/>
            <a:ext cx="2057400" cy="2220686"/>
          </a:xfrm>
          <a:prstGeom prst="rect">
            <a:avLst/>
          </a:prstGeom>
        </p:spPr>
      </p:pic>
      <p:pic>
        <p:nvPicPr>
          <p:cNvPr id="16" name="Picture 2" descr="GIS Produc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983" y="935780"/>
            <a:ext cx="4008163" cy="21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2" y="3152272"/>
            <a:ext cx="2619018" cy="2877529"/>
          </a:xfrm>
          <a:prstGeom prst="rect">
            <a:avLst/>
          </a:prstGeom>
        </p:spPr>
      </p:pic>
      <p:pic>
        <p:nvPicPr>
          <p:cNvPr id="18" name="Picture 6" descr="Image result for gis big d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1" y="3359078"/>
            <a:ext cx="6159972" cy="22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1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1D9F42"/>
                </a:solidFill>
                <a:latin typeface="Myriad Pro" pitchFamily="34" charset="0"/>
              </a:rPr>
              <a:t>Aerial </a:t>
            </a:r>
            <a:r>
              <a:rPr lang="en-US" sz="2100" b="1" dirty="0">
                <a:solidFill>
                  <a:srgbClr val="1D9F42"/>
                </a:solidFill>
                <a:latin typeface="Myriad Pro" pitchFamily="34" charset="0"/>
              </a:rPr>
              <a:t>Photo and Satellite Imagery Big Data Storage and Processing </a:t>
            </a:r>
          </a:p>
          <a:p>
            <a:pPr algn="ctr"/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1056843"/>
            <a:ext cx="2288370" cy="2288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0800" y="1056841"/>
            <a:ext cx="2287869" cy="2288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t="6776"/>
          <a:stretch/>
        </p:blipFill>
        <p:spPr>
          <a:xfrm>
            <a:off x="4878669" y="3580430"/>
            <a:ext cx="4167022" cy="2363170"/>
          </a:xfrm>
          <a:prstGeom prst="rect">
            <a:avLst/>
          </a:prstGeom>
        </p:spPr>
      </p:pic>
      <p:pic>
        <p:nvPicPr>
          <p:cNvPr id="19" name="Picture 2" descr="https://content.satimagingcorp.com/static/galleryimages/ikonos-high-resolution-satellite-image-iraq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319"/>
          <a:stretch/>
        </p:blipFill>
        <p:spPr bwMode="auto">
          <a:xfrm>
            <a:off x="5029200" y="1056843"/>
            <a:ext cx="3937373" cy="228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0127"/>
            <a:ext cx="4583197" cy="248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762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Airborne LiDAR Storage Processing and Analysis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72200"/>
            <a:ext cx="1828800" cy="5322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440" y="2272515"/>
            <a:ext cx="3048000" cy="1661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40" y="568656"/>
            <a:ext cx="3048000" cy="16745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2405" t="1875" r="2323" b="2113"/>
          <a:stretch/>
        </p:blipFill>
        <p:spPr>
          <a:xfrm>
            <a:off x="246743" y="648378"/>
            <a:ext cx="4078998" cy="5336160"/>
          </a:xfrm>
          <a:prstGeom prst="rect">
            <a:avLst/>
          </a:prstGeom>
        </p:spPr>
      </p:pic>
      <p:pic>
        <p:nvPicPr>
          <p:cNvPr id="27" name="Picture 2" descr="Image result for orthophoto ds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767" b="1746"/>
          <a:stretch/>
        </p:blipFill>
        <p:spPr bwMode="auto">
          <a:xfrm>
            <a:off x="4572000" y="4009107"/>
            <a:ext cx="4341312" cy="197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8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Image result for 3dr so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97736"/>
            <a:ext cx="3333750" cy="14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Unmanned </a:t>
            </a:r>
            <a:r>
              <a:rPr lang="en-US" sz="2200" b="1" dirty="0">
                <a:solidFill>
                  <a:srgbClr val="1D9F42"/>
                </a:solidFill>
                <a:latin typeface="Myriad Pro" pitchFamily="34" charset="0"/>
              </a:rPr>
              <a:t>Aerial Vehicle (UAV) Data Storage and Processing </a:t>
            </a:r>
          </a:p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 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09" y="914400"/>
            <a:ext cx="5969680" cy="270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age result for UA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8009" y="3693444"/>
            <a:ext cx="2496688" cy="18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ebee pl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2743200"/>
            <a:ext cx="2525526" cy="142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e38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29" y="4281750"/>
            <a:ext cx="2522859" cy="168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mage result for 3dr iris+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r="13778"/>
          <a:stretch/>
        </p:blipFill>
        <p:spPr bwMode="auto">
          <a:xfrm>
            <a:off x="3092746" y="3711731"/>
            <a:ext cx="3220804" cy="19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6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EDAC Contact Information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226352"/>
              </p:ext>
            </p:extLst>
          </p:nvPr>
        </p:nvGraphicFramePr>
        <p:xfrm>
          <a:off x="219502" y="1028608"/>
          <a:ext cx="8772097" cy="5237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0198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Shirley V. Baros,  GISP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EDAC/RGIS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Director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Myriad Pro" pitchFamily="34" charset="0"/>
                          <a:hlinkClick r:id="rId3"/>
                        </a:rPr>
                        <a:t>sbaros@edac.unm.edu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</a:rPr>
                        <a:t>505.277.3622 x237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1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Dr. Su Zhang</a:t>
                      </a:r>
                      <a:endParaRPr lang="en-US" sz="160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IT and Operations Manager</a:t>
                      </a:r>
                      <a:endParaRPr lang="en-US" sz="160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Myriad Pro" pitchFamily="34" charset="0"/>
                          <a:hlinkClick r:id="rId4"/>
                        </a:rPr>
                        <a:t>szhang@edac.unm.edu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</a:rPr>
                        <a:t>505.277.3622 x243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187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Brian Keller,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GISP</a:t>
                      </a:r>
                    </a:p>
                    <a:p>
                      <a:endParaRPr lang="en-US" sz="160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Hays Barrett,</a:t>
                      </a:r>
                    </a:p>
                    <a:p>
                      <a:endParaRPr lang="en-US" sz="160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endParaRPr lang="en-US" sz="160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Sandeep Talasila,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GISP</a:t>
                      </a:r>
                    </a:p>
                    <a:p>
                      <a:endParaRPr lang="en-US" sz="160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Dr.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 Shawn Penman,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GISP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GIS Program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 Manager</a:t>
                      </a: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IT DBA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 / Analyst Programmer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NMBB / NM911 Technical Lead</a:t>
                      </a: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endParaRPr lang="en-US" sz="1600" baseline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FEMA / DHSEM Technical Lead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Myriad Pro" pitchFamily="34" charset="0"/>
                          <a:hlinkClick r:id="rId5"/>
                        </a:rPr>
                        <a:t>bkeller@edac.unm.edu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</a:rPr>
                        <a:t>505.277.3622 x228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  <a:hlinkClick r:id="rId6"/>
                        </a:rPr>
                        <a:t>hbarrett@edac.unm.edu</a:t>
                      </a:r>
                      <a:endParaRPr lang="en-US" sz="1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</a:rPr>
                        <a:t>505.277.3622 x249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  <a:hlinkClick r:id="rId7"/>
                        </a:rPr>
                        <a:t>sandeep@edac.unm.edu</a:t>
                      </a:r>
                      <a:endParaRPr lang="en-US" sz="1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</a:rPr>
                        <a:t>505.277.3622 x250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  <a:hlinkClick r:id="rId8"/>
                        </a:rPr>
                        <a:t>spenman@edac.unm.edu</a:t>
                      </a:r>
                      <a:endParaRPr lang="en-US" sz="1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</a:rPr>
                        <a:t>505.277.3622 x227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1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Laura Gleasner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Data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Myriad Pro" pitchFamily="34" charset="0"/>
                        </a:rPr>
                        <a:t> Manager</a:t>
                      </a:r>
                      <a:endParaRPr lang="en-US" sz="1600" dirty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Myriad Pro" pitchFamily="34" charset="0"/>
                          <a:hlinkClick r:id="rId9"/>
                        </a:rPr>
                        <a:t>lgleasner@edac.unm.edu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yriad Pro" pitchFamily="34" charset="0"/>
                        </a:rPr>
                        <a:t>505.277.3622 x230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19871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0" y="6205676"/>
            <a:ext cx="1828959" cy="5608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2923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9839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Broadband for Libraries</a:t>
            </a:r>
          </a:p>
          <a:p>
            <a:pPr algn="ctr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rPr>
              <a:t>Connect America Funds</a:t>
            </a:r>
            <a:endParaRPr 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89630"/>
            <a:ext cx="1828800" cy="5055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248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89" y="1264715"/>
            <a:ext cx="8250503" cy="44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GIS / Geospatial Analysis and Technology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05" y="3714749"/>
            <a:ext cx="4393695" cy="2228851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05" y="914400"/>
            <a:ext cx="4393695" cy="2404097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6" y="2208632"/>
            <a:ext cx="4105564" cy="3150688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228600" y="914400"/>
            <a:ext cx="3657600" cy="78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200"/>
              </a:spcAft>
            </a:pPr>
            <a:r>
              <a:rPr lang="en-US" dirty="0" smtClean="0">
                <a:latin typeface="Myriad Pro" pitchFamily="34" charset="0"/>
              </a:rPr>
              <a:t>NM Watch: Active Wildfires</a:t>
            </a:r>
          </a:p>
          <a:p>
            <a:pPr>
              <a:lnSpc>
                <a:spcPct val="120000"/>
              </a:lnSpc>
              <a:spcAft>
                <a:spcPts val="200"/>
              </a:spcAft>
            </a:pPr>
            <a:r>
              <a:rPr lang="en-US" dirty="0" smtClean="0">
                <a:latin typeface="Myriad Pro" pitchFamily="34" charset="0"/>
              </a:rPr>
              <a:t>NM Flood : FEMA RiskMAP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3318497"/>
            <a:ext cx="2209800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  <a:hlinkClick r:id="rId6"/>
              </a:rPr>
              <a:t>https://NMFlood.org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5426570"/>
            <a:ext cx="220980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  <a:hlinkClick r:id="rId7"/>
              </a:rPr>
              <a:t>https://NMWatch.org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7763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76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Image Processing and Analysis</a:t>
            </a:r>
          </a:p>
          <a:p>
            <a:pPr algn="ctr"/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rPr>
              <a:t>Lidar Example</a:t>
            </a:r>
            <a:endParaRPr lang="en-US" sz="2200" b="1" dirty="0">
              <a:solidFill>
                <a:schemeClr val="tx1">
                  <a:lumMod val="50000"/>
                  <a:lumOff val="50000"/>
                </a:schemeClr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914400"/>
            <a:ext cx="9144000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900" dirty="0" smtClean="0">
                <a:latin typeface="Myriad Pro" pitchFamily="34" charset="0"/>
              </a:rPr>
              <a:t>         Multispectral Analysis</a:t>
            </a:r>
            <a:r>
              <a:rPr lang="en-US" sz="1900" dirty="0">
                <a:latin typeface="Myriad Pro" pitchFamily="34" charset="0"/>
              </a:rPr>
              <a:t> </a:t>
            </a:r>
            <a:r>
              <a:rPr lang="en-US" sz="1900" dirty="0" smtClean="0">
                <a:latin typeface="Myriad Pro" pitchFamily="34" charset="0"/>
              </a:rPr>
              <a:t>     Vegetation Index     Land Cover/Land Use</a:t>
            </a:r>
            <a:endParaRPr lang="en-US" sz="1900" dirty="0">
              <a:latin typeface="Myriad Pro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tabLst>
                <a:tab pos="2687638" algn="l"/>
              </a:tabLst>
            </a:pPr>
            <a:r>
              <a:rPr lang="en-US" sz="1900" dirty="0" smtClean="0">
                <a:latin typeface="Myriad Pro" pitchFamily="34" charset="0"/>
              </a:rPr>
              <a:t>    Terrain     Elevation    Geologic Characterization      Lidar     Drone Imagery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5051556" cy="228600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60" y="3657600"/>
            <a:ext cx="4245840" cy="228600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97108" y="1967868"/>
            <a:ext cx="3200400" cy="149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QL2 Lidar, 2014: Planimetric View using TIN Surface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Blue: water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Purple: projected flooding of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water 30 ft over river banks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4350056"/>
            <a:ext cx="4343400" cy="149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QL2 Lidar, 2014: Perspective View using 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TIN Surface blended with Intensity Layer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Blue: water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Green: trees, shrubs, some buildings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Brown: ground points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72200"/>
            <a:ext cx="1828800" cy="5322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24200" y="1132424"/>
            <a:ext cx="76200" cy="762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owchart: Connector 18"/>
          <p:cNvSpPr/>
          <p:nvPr/>
        </p:nvSpPr>
        <p:spPr>
          <a:xfrm>
            <a:off x="5280156" y="1132424"/>
            <a:ext cx="76200" cy="762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lowchart: Connector 19"/>
          <p:cNvSpPr/>
          <p:nvPr/>
        </p:nvSpPr>
        <p:spPr>
          <a:xfrm>
            <a:off x="5638800" y="1519383"/>
            <a:ext cx="76200" cy="762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Connector 20"/>
          <p:cNvSpPr/>
          <p:nvPr/>
        </p:nvSpPr>
        <p:spPr>
          <a:xfrm>
            <a:off x="2514600" y="1524000"/>
            <a:ext cx="76200" cy="762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owchart: Connector 21"/>
          <p:cNvSpPr/>
          <p:nvPr/>
        </p:nvSpPr>
        <p:spPr>
          <a:xfrm>
            <a:off x="1191006" y="1535834"/>
            <a:ext cx="76200" cy="762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lowchart: Connector 22"/>
          <p:cNvSpPr/>
          <p:nvPr/>
        </p:nvSpPr>
        <p:spPr>
          <a:xfrm>
            <a:off x="6553200" y="1532097"/>
            <a:ext cx="76200" cy="762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7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154004"/>
            <a:ext cx="9144000" cy="722468"/>
            <a:chOff x="-228600" y="6154004"/>
            <a:chExt cx="9601200" cy="722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3688" y="222395"/>
            <a:ext cx="912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1D9F42"/>
                </a:solidFill>
                <a:latin typeface="Myriad Pro" pitchFamily="34" charset="0"/>
              </a:rPr>
              <a:t>EDAC’s Geospatial Core Competencies</a:t>
            </a:r>
            <a:endParaRPr lang="en-US" sz="24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76577"/>
            <a:ext cx="1828800" cy="599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86074"/>
            <a:ext cx="9125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228600" y="967211"/>
            <a:ext cx="8763000" cy="5136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Myriad Pro"/>
              </a:rPr>
              <a:t>Geospatial Design, Development, Maintenance &amp; Support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Design and develop to ensure compatibility and scalability for possible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future spatial database and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software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Development can include database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development, data conversion,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and software development and/or customization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Implementation, maintenance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and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support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Maintenance and support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services ensure long-term success and help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maintain or transition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intellectual and physical ownership of 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system to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client</a:t>
            </a:r>
          </a:p>
          <a:p>
            <a:pPr marL="0" indent="0">
              <a:buNone/>
            </a:pPr>
            <a:r>
              <a:rPr lang="en-US" sz="1800" b="1" dirty="0" smtClean="0">
                <a:latin typeface="Myriad Pro"/>
              </a:rPr>
              <a:t>Custom Geospatial Applications/Software</a:t>
            </a:r>
            <a:endParaRPr lang="en-US" sz="1800" b="1" dirty="0">
              <a:latin typeface="Myriad Pro"/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Geospatial Web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applications development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Geospatial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data visualization and analytics applications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development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 smtClean="0">
                <a:latin typeface="Myriad Pro"/>
              </a:rPr>
              <a:t>Training </a:t>
            </a:r>
            <a:r>
              <a:rPr lang="en-US" sz="1800" b="1" dirty="0">
                <a:latin typeface="Myriad Pro"/>
              </a:rPr>
              <a:t>and Workshops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GIS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training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Remote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sensing training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Unmanned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Aircraft Systems (UAS)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training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1445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76200"/>
            <a:ext cx="868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GIS / Image Processing and Analysis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98" y="3300457"/>
            <a:ext cx="3318902" cy="2568665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98" y="654543"/>
            <a:ext cx="3318902" cy="2521503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9" y="654543"/>
            <a:ext cx="2743200" cy="2552751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9" y="3290252"/>
            <a:ext cx="2739316" cy="2552794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857011" y="654543"/>
            <a:ext cx="1886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Land 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Cover Map</a:t>
            </a:r>
          </a:p>
          <a:p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Foundation for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   Habitat Map 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</a:b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7011" y="3590261"/>
            <a:ext cx="1524800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Aster Bands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Minerals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Map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  Multispectral    </a:t>
            </a: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  Analysis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89630"/>
            <a:ext cx="1828800" cy="50554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3246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sp>
        <p:nvSpPr>
          <p:cNvPr id="10" name="Right Arrow 9"/>
          <p:cNvSpPr/>
          <p:nvPr/>
        </p:nvSpPr>
        <p:spPr>
          <a:xfrm flipH="1">
            <a:off x="3745044" y="4075744"/>
            <a:ext cx="1436556" cy="34385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4114666" y="2388471"/>
            <a:ext cx="1420502" cy="34385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4038600" y="5294944"/>
            <a:ext cx="1524000" cy="34385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flipH="1">
            <a:off x="3702828" y="1180144"/>
            <a:ext cx="1439603" cy="34385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19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2057400" cy="2572495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19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84" y="1799852"/>
            <a:ext cx="2057400" cy="2572495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6154004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76200"/>
            <a:ext cx="868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Historical Image Archive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13" name="Picture 7" descr="19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71105"/>
            <a:ext cx="2057400" cy="2572495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97204" y="974560"/>
            <a:ext cx="105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1935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92820" y="2901434"/>
            <a:ext cx="105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1964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3138" y="4992256"/>
            <a:ext cx="105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1982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914400"/>
            <a:ext cx="512978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>
                <a:latin typeface="Myriad Pro" pitchFamily="34" charset="0"/>
              </a:rPr>
              <a:t>Research Services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>
                <a:latin typeface="Myriad Pro" pitchFamily="34" charset="0"/>
              </a:rPr>
              <a:t>Geoprocessing (e.g., Geocorrection)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>
                <a:latin typeface="Myriad Pro" pitchFamily="34" charset="0"/>
              </a:rPr>
              <a:t>Custom Orders: Image, Photo, Map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>
                <a:latin typeface="Myriad Pro" pitchFamily="34" charset="0"/>
              </a:rPr>
              <a:t>UNM Service/Cost Center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>
                <a:latin typeface="Myriad Pro" pitchFamily="34" charset="0"/>
              </a:rPr>
              <a:t>USGS Business Partner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>
                <a:latin typeface="Myriad Pro" pitchFamily="34" charset="0"/>
              </a:rPr>
              <a:t>NM Natural Science Network (USGS)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49040"/>
            <a:ext cx="3360420" cy="219456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3599872" y="4983233"/>
            <a:ext cx="152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Landsat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2010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76577"/>
            <a:ext cx="1828800" cy="59917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79224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Broadband Tools / Data / Analysis and Technology</a:t>
            </a:r>
          </a:p>
          <a:p>
            <a:pPr algn="ctr"/>
            <a:r>
              <a:rPr lang="en-US" sz="2000" b="1" dirty="0">
                <a:hlinkClick r:id="rId3"/>
              </a:rPr>
              <a:t>https://nmbbmapping.org/mapping/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algn="ctr"/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852563"/>
            <a:ext cx="4429760" cy="515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latin typeface="Myriad Pro" pitchFamily="34" charset="0"/>
              </a:rPr>
              <a:t>Tools</a:t>
            </a:r>
          </a:p>
          <a:p>
            <a:pPr marL="690563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Application Development</a:t>
            </a:r>
          </a:p>
          <a:p>
            <a:pPr marL="690563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Web Mapping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Myriad Pro" pitchFamily="34" charset="0"/>
              </a:rPr>
              <a:t>Data Development</a:t>
            </a:r>
          </a:p>
          <a:p>
            <a:pPr marL="690563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Data Discovery</a:t>
            </a:r>
          </a:p>
          <a:p>
            <a:pPr marL="690563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Extraction</a:t>
            </a:r>
          </a:p>
          <a:p>
            <a:pPr marL="690563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Processing</a:t>
            </a:r>
          </a:p>
          <a:p>
            <a:pPr marL="690563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Integration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Delivery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latin typeface="Myriad Pro" pitchFamily="34" charset="0"/>
              </a:rPr>
              <a:t>Applications and Systems include:</a:t>
            </a:r>
          </a:p>
          <a:p>
            <a:pPr marL="690563" lvl="1" indent="-460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Analysis and Modeling</a:t>
            </a:r>
          </a:p>
          <a:p>
            <a:pPr marL="690563" lvl="1" indent="-460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Geospatial Visualization</a:t>
            </a:r>
          </a:p>
          <a:p>
            <a:pPr marL="690563" lvl="1" indent="-4603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Statistical Analysis</a:t>
            </a:r>
          </a:p>
          <a:p>
            <a:pPr marL="0" lvl="1"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latin typeface="Myriad Pro" pitchFamily="34" charset="0"/>
              </a:rPr>
              <a:t>Data/DB </a:t>
            </a:r>
            <a:r>
              <a:rPr lang="en-US" dirty="0">
                <a:latin typeface="Myriad Pro" pitchFamily="34" charset="0"/>
              </a:rPr>
              <a:t>Management and Hosting</a:t>
            </a:r>
          </a:p>
          <a:p>
            <a:pPr marL="690563" lvl="1" indent="-4603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36" y="914400"/>
            <a:ext cx="4100513" cy="2995613"/>
          </a:xfrm>
          <a:prstGeom prst="rect">
            <a:avLst/>
          </a:prstGeom>
          <a:ln w="317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79441"/>
            <a:ext cx="2895600" cy="2040359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962400" y="3571920"/>
            <a:ext cx="2048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NM Broadband Program</a:t>
            </a:r>
          </a:p>
          <a:p>
            <a:pPr algn="r">
              <a:spcAft>
                <a:spcPts val="600"/>
              </a:spcAft>
            </a:pP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algn="r">
              <a:spcAft>
                <a:spcPts val="600"/>
              </a:spcAf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NMBBP 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CASA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89630"/>
            <a:ext cx="1828800" cy="5055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248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4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154004"/>
            <a:ext cx="9144000" cy="722468"/>
            <a:chOff x="-228600" y="6154004"/>
            <a:chExt cx="9601200" cy="722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0152" y="1182068"/>
            <a:ext cx="8915400" cy="455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30188" algn="l"/>
              </a:tabLst>
            </a:pPr>
            <a:r>
              <a:rPr lang="en-US" dirty="0">
                <a:latin typeface="Myriad Pro" pitchFamily="34" charset="0"/>
              </a:rPr>
              <a:t>I</a:t>
            </a:r>
            <a:r>
              <a:rPr lang="en-US" dirty="0" smtClean="0">
                <a:latin typeface="Myriad Pro" pitchFamily="34" charset="0"/>
              </a:rPr>
              <a:t>n 1964 the Technology </a:t>
            </a:r>
            <a:r>
              <a:rPr lang="en-US" dirty="0">
                <a:latin typeface="Myriad Pro" pitchFamily="34" charset="0"/>
              </a:rPr>
              <a:t>Application </a:t>
            </a:r>
            <a:r>
              <a:rPr lang="en-US" dirty="0" smtClean="0">
                <a:latin typeface="Myriad Pro" pitchFamily="34" charset="0"/>
              </a:rPr>
              <a:t>Center was created to facilitate transfer of NASA </a:t>
            </a:r>
            <a:r>
              <a:rPr lang="en-US" dirty="0">
                <a:latin typeface="Myriad Pro" pitchFamily="34" charset="0"/>
              </a:rPr>
              <a:t>technologies </a:t>
            </a:r>
            <a:r>
              <a:rPr lang="en-US" dirty="0" smtClean="0">
                <a:latin typeface="Myriad Pro" pitchFamily="34" charset="0"/>
              </a:rPr>
              <a:t> </a:t>
            </a:r>
            <a:r>
              <a:rPr lang="en-US" sz="2800" dirty="0" smtClean="0">
                <a:latin typeface="Myriad Pro" pitchFamily="34" charset="0"/>
              </a:rPr>
              <a:t>. . .</a:t>
            </a:r>
            <a:r>
              <a:rPr lang="en-US" sz="2800" dirty="0">
                <a:latin typeface="Myriad Pro" pitchFamily="34" charset="0"/>
              </a:rPr>
              <a:t> </a:t>
            </a:r>
            <a:endParaRPr lang="en-US" sz="2800" dirty="0" smtClean="0">
              <a:latin typeface="Myriad Pro" pitchFamily="34" charset="0"/>
            </a:endParaRPr>
          </a:p>
          <a:p>
            <a:pPr>
              <a:tabLst>
                <a:tab pos="230188" algn="l"/>
              </a:tabLst>
            </a:pPr>
            <a:endParaRPr lang="en-US" dirty="0" smtClean="0">
              <a:latin typeface="Myriad Pro" pitchFamily="34" charset="0"/>
            </a:endParaRPr>
          </a:p>
          <a:p>
            <a:pPr marL="1482725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100% Self-Supporting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since inception</a:t>
            </a:r>
          </a:p>
          <a:p>
            <a:pPr marL="1482725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Remote Sensing / Image Processing / NASA Satellite Image Archive</a:t>
            </a:r>
          </a:p>
          <a:p>
            <a:pPr marL="1482725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NM Historical Image Archive – from the mid-1930s</a:t>
            </a:r>
          </a:p>
          <a:p>
            <a:pPr marL="1482725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Geographic Information System (GIS)</a:t>
            </a:r>
          </a:p>
          <a:p>
            <a:pPr marL="1482725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Global Positioning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System (GPS)</a:t>
            </a:r>
          </a:p>
          <a:p>
            <a:pPr marL="1482725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Light Detection and Ranging (LiDAR)</a:t>
            </a:r>
          </a:p>
          <a:p>
            <a:pPr marL="1482725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Drone Imagery and Mapping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52400"/>
            <a:ext cx="912571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Center for Applied Geospatial Information Science &amp;Technology</a:t>
            </a:r>
          </a:p>
          <a:p>
            <a:pPr algn="ctr">
              <a:spcAft>
                <a:spcPts val="600"/>
              </a:spcAft>
            </a:pPr>
            <a:r>
              <a:rPr lang="en-US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rPr>
              <a:t> </a:t>
            </a:r>
            <a:r>
              <a:rPr lang="en-US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 pitchFamily="34" charset="0"/>
              </a:rPr>
              <a:t>Applied Geospatial Research, Training, IT, Big Data and Programing Services </a:t>
            </a:r>
            <a:endParaRPr lang="en-US" sz="1900" b="1" dirty="0">
              <a:solidFill>
                <a:schemeClr val="tx1">
                  <a:lumMod val="50000"/>
                  <a:lumOff val="5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176577"/>
            <a:ext cx="1828800" cy="599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86074"/>
            <a:ext cx="9125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3143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172200"/>
            <a:ext cx="9144000" cy="722468"/>
            <a:chOff x="-228600" y="6154004"/>
            <a:chExt cx="9601200" cy="722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228600"/>
            <a:ext cx="868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EDAC Contracts, Partners, Collaborators</a:t>
            </a:r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263" y="838200"/>
            <a:ext cx="8581737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5525" indent="-1025525">
              <a:lnSpc>
                <a:spcPct val="120000"/>
              </a:lnSpc>
              <a:spcAft>
                <a:spcPts val="1200"/>
              </a:spcAft>
              <a:tabLst>
                <a:tab pos="233363" algn="l"/>
                <a:tab pos="1025525" algn="l"/>
              </a:tabLst>
            </a:pPr>
            <a:r>
              <a:rPr lang="en-US" b="1" dirty="0" smtClean="0">
                <a:latin typeface="Myriad Pro" pitchFamily="34" charset="0"/>
              </a:rPr>
              <a:t>NM</a:t>
            </a:r>
            <a:r>
              <a:rPr lang="en-US" dirty="0">
                <a:latin typeface="Myriad Pro"/>
              </a:rPr>
              <a:t>	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Bureau of Geology &amp; Mineral Resources,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  Department of Finance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&amp;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Administration, Department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of Game &amp; Fish,   Department of Homeland Security and Emergency Management,   Department of Health,   Department of Information Technology, Department of Public Safety,   Department of Transportation,   Economic Development Department,  Energy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, Minerals and Natural Resources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Department,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Office of the State Engineer/Interstate Stream Commission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,   Office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of Superintendent of Insurance,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  New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Mexico Public School Facilities Authority,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  Secretary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of State of New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Mexico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  New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Mexico Taxation and Revenue Department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;  NM Counties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;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  Middle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Rio Grande Council of Governments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,  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Middle Rio Grande Conservancy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District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;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  Legislature; Congressional Delegates</a:t>
            </a:r>
          </a:p>
          <a:p>
            <a:pPr>
              <a:lnSpc>
                <a:spcPct val="120000"/>
              </a:lnSpc>
              <a:spcAft>
                <a:spcPts val="1200"/>
              </a:spcAft>
              <a:tabLst>
                <a:tab pos="1025525" algn="l"/>
              </a:tabLst>
            </a:pPr>
            <a:r>
              <a:rPr lang="en-US" b="1" dirty="0" smtClean="0">
                <a:latin typeface="Myriad Pro"/>
              </a:rPr>
              <a:t>Federal</a:t>
            </a:r>
            <a:r>
              <a:rPr lang="en-US" dirty="0">
                <a:latin typeface="Myriad Pro"/>
              </a:rPr>
              <a:t>	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BLM, CDC, EPA, FEMA, NARA, NASA, NSF, NARA, USFS, USGS, USACE</a:t>
            </a:r>
          </a:p>
          <a:p>
            <a:pPr marL="1025525" indent="-1025525">
              <a:lnSpc>
                <a:spcPct val="120000"/>
              </a:lnSpc>
              <a:spcAft>
                <a:spcPts val="1200"/>
              </a:spcAft>
              <a:tabLst>
                <a:tab pos="1025525" algn="l"/>
              </a:tabLst>
            </a:pPr>
            <a:r>
              <a:rPr lang="en-US" b="1" dirty="0" smtClean="0">
                <a:latin typeface="Myriad Pro"/>
              </a:rPr>
              <a:t>National</a:t>
            </a:r>
            <a:r>
              <a:rPr lang="en-US" dirty="0" smtClean="0">
                <a:latin typeface="Myriad Pro"/>
              </a:rPr>
              <a:t>	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CMC;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ESIP Federation;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LANL, National Geographic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Society, National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States Geographic Information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Council, Open Geospatial Consortium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SNL</a:t>
            </a:r>
          </a:p>
          <a:p>
            <a:pPr marL="1025525" indent="-1025525">
              <a:lnSpc>
                <a:spcPct val="120000"/>
              </a:lnSpc>
              <a:spcAft>
                <a:spcPts val="1200"/>
              </a:spcAft>
              <a:tabLst>
                <a:tab pos="1025525" algn="l"/>
              </a:tabLst>
            </a:pPr>
            <a:r>
              <a:rPr lang="en-US" b="1" dirty="0" smtClean="0">
                <a:latin typeface="Myriad Pro"/>
              </a:rPr>
              <a:t>International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</a:rPr>
              <a:t>  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Charter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on Space and Major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Disasters, International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Court 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</a:rPr>
              <a:t>Justice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199632"/>
            <a:ext cx="1828800" cy="53870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3362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13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172200"/>
            <a:ext cx="9144001" cy="722468"/>
            <a:chOff x="-228600" y="6154004"/>
            <a:chExt cx="9601200" cy="7224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228600"/>
            <a:ext cx="868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20B149"/>
                </a:solidFill>
                <a:latin typeface="Myriad Pro" pitchFamily="34" charset="0"/>
              </a:rPr>
              <a:t>EDAC Contracts, Partners, Collaborators</a:t>
            </a:r>
            <a:endParaRPr lang="en-US" sz="2200" b="1" dirty="0">
              <a:solidFill>
                <a:srgbClr val="20B149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127" y="914400"/>
            <a:ext cx="8933874" cy="389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1598613" algn="l"/>
              </a:tabLst>
            </a:pPr>
            <a:r>
              <a:rPr lang="en-US" b="1" dirty="0" smtClean="0">
                <a:latin typeface="Myriad Pro" pitchFamily="34" charset="0"/>
              </a:rPr>
              <a:t>Private/Public</a:t>
            </a:r>
            <a:r>
              <a:rPr lang="en-US" dirty="0">
                <a:latin typeface="Myriad Pro" pitchFamily="34" charset="0"/>
              </a:rPr>
              <a:t>	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Bohannan Huston Inc., Smith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Engineering, Hexagon Geospatial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spcAft>
                <a:spcPts val="600"/>
              </a:spcAft>
              <a:tabLst>
                <a:tab pos="628650" algn="l"/>
                <a:tab pos="738188" algn="l"/>
              </a:tabLst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spcAft>
                <a:spcPts val="600"/>
              </a:spcAft>
              <a:tabLst>
                <a:tab pos="628650" algn="l"/>
                <a:tab pos="738188" algn="l"/>
              </a:tabLst>
            </a:pPr>
            <a:r>
              <a:rPr lang="en-US" b="1" dirty="0" smtClean="0">
                <a:latin typeface="Myriad Pro" pitchFamily="34" charset="0"/>
              </a:rPr>
              <a:t>Tribal</a:t>
            </a:r>
            <a:r>
              <a:rPr lang="en-US" dirty="0">
                <a:latin typeface="Myriad Pro" pitchFamily="34" charset="0"/>
              </a:rPr>
              <a:t>		</a:t>
            </a:r>
            <a:r>
              <a:rPr lang="en-US" dirty="0" smtClean="0">
                <a:latin typeface="Myriad Pro" pitchFamily="34" charset="0"/>
              </a:rPr>
              <a:t>	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Mescalero Apache,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Navajo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Nation, Southwestern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Indian Polytechnic Institute</a:t>
            </a:r>
          </a:p>
          <a:p>
            <a:pPr>
              <a:spcAft>
                <a:spcPts val="600"/>
              </a:spcAft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Myriad Pro" pitchFamily="34" charset="0"/>
              </a:rPr>
              <a:t>UNM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	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Natural Heritage Program; Office of Government &amp; Community Relations; </a:t>
            </a:r>
          </a:p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	Economics, Bureau of Business and Economic Research, College of Arts &amp; </a:t>
            </a:r>
          </a:p>
          <a:p>
            <a:pPr marL="914400" indent="-914400">
              <a:lnSpc>
                <a:spcPct val="120000"/>
              </a:lnSpc>
              <a:spcAft>
                <a:spcPts val="4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	Sciences, School of Engineering, School of Medicine, Health Sciences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Center, University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Libraries, UNM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Foundation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, Established Program to Stimulate Competitive Research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(EPSCoR)</a:t>
            </a:r>
          </a:p>
          <a:p>
            <a:pPr marL="914400" indent="-9144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	New Mexico Institute of Mining and Technology,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New Mexico Highlands University, New Mexico State University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65944"/>
            <a:ext cx="1828800" cy="5443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246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72200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91098"/>
            <a:ext cx="9144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0B149"/>
                </a:solidFill>
                <a:latin typeface="Myriad Pro"/>
              </a:rPr>
              <a:t>New Mexico Resource Geographic Information System (RGIS</a:t>
            </a:r>
            <a:r>
              <a:rPr lang="en-US" sz="2200" b="1" dirty="0" smtClean="0">
                <a:solidFill>
                  <a:srgbClr val="20B149"/>
                </a:solidFill>
                <a:latin typeface="Myriad Pro"/>
              </a:rPr>
              <a:t>)</a:t>
            </a:r>
          </a:p>
          <a:p>
            <a:pPr algn="ctr"/>
            <a:endParaRPr lang="en-US" sz="800" b="1" dirty="0">
              <a:solidFill>
                <a:srgbClr val="20B149"/>
              </a:solidFill>
              <a:latin typeface="Myriad Pro"/>
            </a:endParaRPr>
          </a:p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  <a:hlinkClick r:id="rId3"/>
              </a:rPr>
              <a:t>http://rgis.unm.edu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Myriad Pro"/>
            </a:endParaRPr>
          </a:p>
          <a:p>
            <a:pPr algn="ctr"/>
            <a:r>
              <a:rPr lang="en-US" sz="17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</a:rPr>
              <a:t> </a:t>
            </a:r>
            <a:endParaRPr lang="en-US" sz="1750" b="1" dirty="0">
              <a:solidFill>
                <a:schemeClr val="tx1">
                  <a:lumMod val="50000"/>
                  <a:lumOff val="50000"/>
                </a:schemeClr>
              </a:solidFill>
              <a:latin typeface="Myriad Pro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76259"/>
            <a:ext cx="1828800" cy="5055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63362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056809"/>
            <a:ext cx="9006791" cy="488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1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72200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9689"/>
            <a:ext cx="91440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20B149"/>
                </a:solidFill>
                <a:latin typeface="Myriad Pro"/>
              </a:rPr>
              <a:t>New Mexico Resource Geographic Information System (RGIS</a:t>
            </a:r>
            <a:r>
              <a:rPr lang="en-US" sz="2200" b="1" dirty="0" smtClean="0">
                <a:solidFill>
                  <a:srgbClr val="20B149"/>
                </a:solidFill>
                <a:latin typeface="Myriad Pro"/>
              </a:rPr>
              <a:t>)</a:t>
            </a:r>
          </a:p>
          <a:p>
            <a:pPr algn="ctr"/>
            <a:endParaRPr lang="en-US" sz="800" b="1" dirty="0">
              <a:solidFill>
                <a:srgbClr val="20B149"/>
              </a:solidFill>
              <a:latin typeface="Myriad Pro"/>
            </a:endParaRPr>
          </a:p>
          <a:p>
            <a:pPr algn="ctr"/>
            <a:r>
              <a:rPr lang="en-US" sz="17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</a:rPr>
              <a:t>Statutory Designation </a:t>
            </a:r>
            <a:r>
              <a:rPr lang="en-US" sz="1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</a:rPr>
              <a:t>in 2013 as The State Digital Geospatial Data </a:t>
            </a:r>
            <a:r>
              <a:rPr lang="en-US" sz="17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</a:rPr>
              <a:t>Clearinghouse</a:t>
            </a:r>
          </a:p>
          <a:p>
            <a:pPr algn="ctr"/>
            <a:r>
              <a:rPr lang="en-US" sz="17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</a:rPr>
              <a:t>Partnerships and Leveraged </a:t>
            </a:r>
            <a:r>
              <a:rPr lang="en-US" sz="17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</a:rPr>
              <a:t>Acquisition, Sharing &amp; Collaborations</a:t>
            </a:r>
            <a:endParaRPr lang="en-US" sz="1750" b="1" dirty="0">
              <a:solidFill>
                <a:schemeClr val="tx1">
                  <a:lumMod val="50000"/>
                  <a:lumOff val="50000"/>
                </a:schemeClr>
              </a:solidFill>
              <a:latin typeface="Myriad Pro"/>
            </a:endParaRPr>
          </a:p>
          <a:p>
            <a:pPr algn="ctr">
              <a:spcBef>
                <a:spcPts val="1200"/>
              </a:spcBef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  <a:hlinkClick r:id="rId3"/>
              </a:rPr>
              <a:t>http://rgis.unm.edu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Myriad Pro"/>
            </a:endParaRPr>
          </a:p>
          <a:p>
            <a:pPr algn="ctr"/>
            <a:endParaRPr lang="en-US" sz="1750" b="1" dirty="0">
              <a:solidFill>
                <a:schemeClr val="tx1">
                  <a:lumMod val="50000"/>
                  <a:lumOff val="50000"/>
                </a:schemeClr>
              </a:solidFill>
              <a:latin typeface="Myriad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229" y="1833265"/>
            <a:ext cx="787037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Myriad Pro" pitchFamily="34" charset="0"/>
              </a:rPr>
              <a:t>Statewide Geospatial Data available </a:t>
            </a:r>
            <a:r>
              <a:rPr lang="en-US" b="1" dirty="0">
                <a:latin typeface="Myriad Pro" pitchFamily="34" charset="0"/>
              </a:rPr>
              <a:t>for </a:t>
            </a:r>
            <a:r>
              <a:rPr lang="en-US" b="1" dirty="0" smtClean="0">
                <a:latin typeface="Myriad Pro" pitchFamily="34" charset="0"/>
              </a:rPr>
              <a:t>download: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LiDAR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Political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and administrative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boundaries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lace names, locations &amp; census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30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years of digital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orthophotography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85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years of historic aerial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photography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atellite imagery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Elevation &amp; transportation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W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ildfire &amp; flood boundaries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atural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resource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data</a:t>
            </a:r>
            <a:endParaRPr lang="en-US" dirty="0">
              <a:latin typeface="Myriad Pro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76259"/>
            <a:ext cx="1828800" cy="5055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63362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</a:t>
            </a:r>
            <a:r>
              <a:rPr lang="en-US" dirty="0"/>
              <a:t>2019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558036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Myriad Pro"/>
              </a:rPr>
              <a:t>New Mexico’s Core Geospatial </a:t>
            </a:r>
            <a:r>
              <a:rPr lang="en-US" b="1" dirty="0" smtClean="0">
                <a:latin typeface="Myriad Pro"/>
              </a:rPr>
              <a:t>Elements GAC</a:t>
            </a:r>
            <a:r>
              <a:rPr lang="en-US" b="1" dirty="0">
                <a:latin typeface="Myriad Pro"/>
              </a:rPr>
              <a:t>, RGIS and NMGIC</a:t>
            </a:r>
          </a:p>
        </p:txBody>
      </p:sp>
    </p:spTree>
    <p:extLst>
      <p:ext uri="{BB962C8B-B14F-4D97-AF65-F5344CB8AC3E}">
        <p14:creationId xmlns:p14="http://schemas.microsoft.com/office/powerpoint/2010/main" val="37196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135532"/>
            <a:ext cx="9144000" cy="722468"/>
            <a:chOff x="-228600" y="6154004"/>
            <a:chExt cx="9601200" cy="7224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248400"/>
              <a:ext cx="1971260" cy="457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228600" y="6785032"/>
              <a:ext cx="9601200" cy="91440"/>
            </a:xfrm>
            <a:prstGeom prst="rect">
              <a:avLst/>
            </a:prstGeom>
            <a:solidFill>
              <a:srgbClr val="005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228600" y="6154004"/>
              <a:ext cx="9601200" cy="27432"/>
            </a:xfrm>
            <a:prstGeom prst="rect">
              <a:avLst/>
            </a:prstGeom>
            <a:solidFill>
              <a:srgbClr val="007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228600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1D9F42"/>
                </a:solidFill>
                <a:latin typeface="Myriad Pro" pitchFamily="34" charset="0"/>
              </a:rPr>
              <a:t>CASA Crowdsourcing Application Prototype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Myriad Pro" pitchFamily="34" charset="0"/>
                <a:hlinkClick r:id="rId4"/>
              </a:rPr>
              <a:t>https://nmbbmapping.org/mapping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Myriad Pro" pitchFamily="34" charset="0"/>
                <a:hlinkClick r:id="rId4"/>
              </a:rPr>
              <a:t>/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Myriad Pro" pitchFamily="34" charset="0"/>
            </a:endParaRPr>
          </a:p>
          <a:p>
            <a:pPr algn="ctr"/>
            <a:endParaRPr lang="en-US" sz="2200" b="1" dirty="0" smtClean="0">
              <a:solidFill>
                <a:schemeClr val="bg1">
                  <a:lumMod val="50000"/>
                </a:schemeClr>
              </a:solidFill>
              <a:latin typeface="Myriad Pro" pitchFamily="34" charset="0"/>
            </a:endParaRPr>
          </a:p>
          <a:p>
            <a:pPr algn="ctr"/>
            <a:endParaRPr lang="en-US" sz="2200" b="1" dirty="0">
              <a:solidFill>
                <a:srgbClr val="1D9F42"/>
              </a:solidFill>
              <a:latin typeface="Myriad Pro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08" y="6200059"/>
            <a:ext cx="1828800" cy="5055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629149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18 June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2"/>
          <a:stretch/>
        </p:blipFill>
        <p:spPr>
          <a:xfrm>
            <a:off x="685800" y="1130199"/>
            <a:ext cx="793513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11103</TotalTime>
  <Words>890</Words>
  <Application>Microsoft Office PowerPoint</Application>
  <PresentationFormat>On-screen Show (4:3)</PresentationFormat>
  <Paragraphs>248</Paragraphs>
  <Slides>32</Slides>
  <Notes>2</Notes>
  <HiddenSlides>6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Chandra Bales</dc:creator>
  <cp:lastModifiedBy>Su Zhang</cp:lastModifiedBy>
  <cp:revision>210</cp:revision>
  <cp:lastPrinted>2019-04-22T21:50:42Z</cp:lastPrinted>
  <dcterms:created xsi:type="dcterms:W3CDTF">2016-02-16T17:23:55Z</dcterms:created>
  <dcterms:modified xsi:type="dcterms:W3CDTF">2019-06-14T22:37:06Z</dcterms:modified>
</cp:coreProperties>
</file>