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48" r:id="rId2"/>
  </p:sldMasterIdLst>
  <p:notesMasterIdLst>
    <p:notesMasterId r:id="rId46"/>
  </p:notesMasterIdLst>
  <p:sldIdLst>
    <p:sldId id="256" r:id="rId3"/>
    <p:sldId id="307" r:id="rId4"/>
    <p:sldId id="290" r:id="rId5"/>
    <p:sldId id="294" r:id="rId6"/>
    <p:sldId id="310" r:id="rId7"/>
    <p:sldId id="292" r:id="rId8"/>
    <p:sldId id="263" r:id="rId9"/>
    <p:sldId id="267" r:id="rId10"/>
    <p:sldId id="268" r:id="rId11"/>
    <p:sldId id="269" r:id="rId12"/>
    <p:sldId id="270" r:id="rId13"/>
    <p:sldId id="260" r:id="rId14"/>
    <p:sldId id="264" r:id="rId15"/>
    <p:sldId id="265" r:id="rId16"/>
    <p:sldId id="272" r:id="rId17"/>
    <p:sldId id="275" r:id="rId18"/>
    <p:sldId id="273" r:id="rId19"/>
    <p:sldId id="274" r:id="rId20"/>
    <p:sldId id="276" r:id="rId21"/>
    <p:sldId id="266" r:id="rId22"/>
    <p:sldId id="285" r:id="rId23"/>
    <p:sldId id="286" r:id="rId24"/>
    <p:sldId id="283" r:id="rId25"/>
    <p:sldId id="284" r:id="rId26"/>
    <p:sldId id="288" r:id="rId27"/>
    <p:sldId id="289" r:id="rId28"/>
    <p:sldId id="293" r:id="rId29"/>
    <p:sldId id="309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6" r:id="rId40"/>
    <p:sldId id="305" r:id="rId41"/>
    <p:sldId id="287" r:id="rId42"/>
    <p:sldId id="308" r:id="rId43"/>
    <p:sldId id="278" r:id="rId44"/>
    <p:sldId id="27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9" autoAdjust="0"/>
    <p:restoredTop sz="83703" autoAdjust="0"/>
  </p:normalViewPr>
  <p:slideViewPr>
    <p:cSldViewPr snapToGrid="0" showGuides="1">
      <p:cViewPr varScale="1">
        <p:scale>
          <a:sx n="118" d="100"/>
          <a:sy n="118" d="100"/>
        </p:scale>
        <p:origin x="1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speron\gis\NM911\Documents\Presentation%20Materials\NMC_ABQ_Stats_Jun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speron\gis\NM911\Documents\Presentation%20Materials\NMC_ABQ_Stats_Jun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Record count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Dec 2018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Address Points</c:v>
                </c:pt>
                <c:pt idx="1">
                  <c:v>Road Centerlines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943442</c:v>
                </c:pt>
                <c:pt idx="1">
                  <c:v>209255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8-4FF1-9CD7-FFAFFE195EA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Dec 2020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Address Points</c:v>
                </c:pt>
                <c:pt idx="1">
                  <c:v>Road Centerlines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994426</c:v>
                </c:pt>
                <c:pt idx="1">
                  <c:v>211857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8-4FF1-9CD7-FFAFFE195EA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Dec 2022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Address Points</c:v>
                </c:pt>
                <c:pt idx="1">
                  <c:v>Road Centerlines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1015750</c:v>
                </c:pt>
                <c:pt idx="1">
                  <c:v>212844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A8-4FF1-9CD7-FFAFFE195EA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May 2023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Address Points</c:v>
                </c:pt>
                <c:pt idx="1">
                  <c:v>Road Centerlines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1021682</c:v>
                </c:pt>
                <c:pt idx="1">
                  <c:v>213570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A8-4FF1-9CD7-FFAFFE195EA7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Address Points</c:v>
                </c:pt>
                <c:pt idx="1">
                  <c:v>Road Centerlines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68A8-4FF1-9CD7-FFAFFE195E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1287138272"/>
        <c:axId val="1287129952"/>
      </c:barChart>
      <c:catAx>
        <c:axId val="1287138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129952"/>
        <c:crosses val="autoZero"/>
        <c:auto val="1"/>
        <c:lblAlgn val="ctr"/>
        <c:lblOffset val="100"/>
        <c:noMultiLvlLbl val="0"/>
      </c:catAx>
      <c:valAx>
        <c:axId val="1287129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713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Improved Data Accuracy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First Upload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Sheet1!$A$22:$A$28</c:f>
              <c:strCache>
                <c:ptCount val="7"/>
                <c:pt idx="0">
                  <c:v>Dona Ana County (DA_CO)</c:v>
                </c:pt>
                <c:pt idx="1">
                  <c:v>Grant County (GR_CO)</c:v>
                </c:pt>
                <c:pt idx="2">
                  <c:v>Socorro County (SO_CO)</c:v>
                </c:pt>
                <c:pt idx="3">
                  <c:v>City of Hobbs (LEHOB)</c:v>
                </c:pt>
                <c:pt idx="4">
                  <c:v>Jicarilla Apache Nation (TRJIC)</c:v>
                </c:pt>
                <c:pt idx="5">
                  <c:v>City of Aztec (SJAZT)</c:v>
                </c:pt>
                <c:pt idx="6">
                  <c:v>Union County (UN_CO)</c:v>
                </c:pt>
              </c:strCache>
            </c:strRef>
          </c:cat>
          <c:val>
            <c:numRef>
              <c:f>Sheet1!$B$22:$B$28</c:f>
              <c:numCache>
                <c:formatCode>General</c:formatCode>
                <c:ptCount val="7"/>
                <c:pt idx="0">
                  <c:v>10496</c:v>
                </c:pt>
                <c:pt idx="1">
                  <c:v>6082</c:v>
                </c:pt>
                <c:pt idx="2">
                  <c:v>1336</c:v>
                </c:pt>
                <c:pt idx="3">
                  <c:v>1624</c:v>
                </c:pt>
                <c:pt idx="4">
                  <c:v>405</c:v>
                </c:pt>
                <c:pt idx="5">
                  <c:v>69</c:v>
                </c:pt>
                <c:pt idx="6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E-485D-9D0B-5521C7EB521B}"/>
            </c:ext>
          </c:extLst>
        </c:ser>
        <c:ser>
          <c:idx val="1"/>
          <c:order val="1"/>
          <c:tx>
            <c:strRef>
              <c:f>Sheet1!$C$21</c:f>
              <c:strCache>
                <c:ptCount val="1"/>
                <c:pt idx="0">
                  <c:v>Latest Upload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Sheet1!$A$22:$A$28</c:f>
              <c:strCache>
                <c:ptCount val="7"/>
                <c:pt idx="0">
                  <c:v>Dona Ana County (DA_CO)</c:v>
                </c:pt>
                <c:pt idx="1">
                  <c:v>Grant County (GR_CO)</c:v>
                </c:pt>
                <c:pt idx="2">
                  <c:v>Socorro County (SO_CO)</c:v>
                </c:pt>
                <c:pt idx="3">
                  <c:v>City of Hobbs (LEHOB)</c:v>
                </c:pt>
                <c:pt idx="4">
                  <c:v>Jicarilla Apache Nation (TRJIC)</c:v>
                </c:pt>
                <c:pt idx="5">
                  <c:v>City of Aztec (SJAZT)</c:v>
                </c:pt>
                <c:pt idx="6">
                  <c:v>Union County (UN_CO)</c:v>
                </c:pt>
              </c:strCache>
            </c:strRef>
          </c:cat>
          <c:val>
            <c:numRef>
              <c:f>Sheet1!$C$22:$C$28</c:f>
              <c:numCache>
                <c:formatCode>General</c:formatCode>
                <c:ptCount val="7"/>
                <c:pt idx="0">
                  <c:v>289</c:v>
                </c:pt>
                <c:pt idx="1">
                  <c:v>6265</c:v>
                </c:pt>
                <c:pt idx="2">
                  <c:v>1030</c:v>
                </c:pt>
                <c:pt idx="3">
                  <c:v>1283</c:v>
                </c:pt>
                <c:pt idx="4">
                  <c:v>2</c:v>
                </c:pt>
                <c:pt idx="5">
                  <c:v>7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8E-485D-9D0B-5521C7EB521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88304303"/>
        <c:axId val="388291407"/>
      </c:barChart>
      <c:catAx>
        <c:axId val="388304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8291407"/>
        <c:crosses val="autoZero"/>
        <c:auto val="1"/>
        <c:lblAlgn val="ctr"/>
        <c:lblOffset val="100"/>
        <c:noMultiLvlLbl val="0"/>
      </c:catAx>
      <c:valAx>
        <c:axId val="388291407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8304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1513E-524A-4905-96FA-87161D129D2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205A9-D3C3-4663-AD6F-05AF326D8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9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1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multiple uploads, duplicate</a:t>
            </a:r>
            <a:r>
              <a:rPr lang="en-US" baseline="0" dirty="0"/>
              <a:t> data </a:t>
            </a:r>
            <a:r>
              <a:rPr lang="en-US" dirty="0"/>
              <a:t>are resolved before data</a:t>
            </a:r>
            <a:r>
              <a:rPr lang="en-US" baseline="0" dirty="0"/>
              <a:t> conversion process. Latest data are processed and all other previous uploads will be rejected.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Query data</a:t>
            </a:r>
            <a:r>
              <a:rPr lang="en-US" baseline="0" dirty="0"/>
              <a:t> to identify data inaccuracies</a:t>
            </a:r>
          </a:p>
          <a:p>
            <a:r>
              <a:rPr lang="en-US" baseline="0" dirty="0"/>
              <a:t>Ex: Wrong side of the street or Block: show every fishbone that intersects a street centerline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35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Red:</a:t>
            </a:r>
            <a:r>
              <a:rPr lang="en-US" baseline="0" dirty="0"/>
              <a:t> Incorrect data. Longer lines indicate more serious error. i.e. valid address points are miles from where they should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1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0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MSAG Record count</a:t>
            </a:r>
            <a:r>
              <a:rPr lang="en-US" baseline="0" dirty="0"/>
              <a:t> – Source Data: 509 and GIS: 506 – eliminated Wireless or VOIP calls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range comparisons were performed on entire road segments and are reported as such. For example, consider a road segment CENTRALAVE|ALBUQUERQUE|00111. In the MSAG, this segment has a low of 100 and a high of 249. In the road centerline file, there are two segments, one with a low of 100 and a high of 149, and another with a low of 200 and a high of 299. In this case, the MSAG segment will report that it does not have the range 250-299. In the road centerline, both segments will report that they are missing the range 150-199.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205A9-D3C3-4663-AD6F-05AF326D8D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6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9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4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3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80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9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0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94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07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7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5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7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2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73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945D-E563-47F7-BF0A-DACFB8E639C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9505-73CB-48F4-B727-F71BB40B6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Mexico 911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9308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Understanding NM911 </a:t>
            </a:r>
            <a:b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 Data Assessment Reports</a:t>
            </a:r>
          </a:p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Mexico APCO Statewide Conference</a:t>
            </a:r>
          </a:p>
          <a:p>
            <a:pPr fontAlgn="base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Santa Fe, Apr 5, 2024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30" y="603018"/>
            <a:ext cx="1629740" cy="18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3152"/>
            <a:ext cx="4832276" cy="434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19199"/>
            <a:ext cx="1695450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90" y="3780174"/>
            <a:ext cx="5329510" cy="133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8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68" y="2033158"/>
            <a:ext cx="9172575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68" y="1595008"/>
            <a:ext cx="16287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8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Conversion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504161"/>
            <a:ext cx="5257800" cy="4672802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 Admin Tools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Model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Field Mapping/Crosswalk between local schema to state schema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imported to State Schema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Error feature classes are created if exists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2643"/>
            <a:ext cx="5872824" cy="131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14744"/>
            <a:ext cx="3636963" cy="268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06" y="3965971"/>
            <a:ext cx="3650342" cy="252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722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6433"/>
            <a:ext cx="5257800" cy="455053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QA/QC to ensure data integrity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Spatial &amp; Tabular Accuracy Checks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Topology Checks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Reviewer Checks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Datasets: Road Centerlines, Address Points, Administrative/Addressing Boundary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803400"/>
            <a:ext cx="3972044" cy="362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56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Assessment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02452"/>
              </p:ext>
            </p:extLst>
          </p:nvPr>
        </p:nvGraphicFramePr>
        <p:xfrm>
          <a:off x="933033" y="1470810"/>
          <a:ext cx="6794398" cy="503492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45211">
                  <a:extLst>
                    <a:ext uri="{9D8B030D-6E8A-4147-A177-3AD203B41FA5}">
                      <a16:colId xmlns:a16="http://schemas.microsoft.com/office/drawing/2014/main" val="1958847048"/>
                    </a:ext>
                  </a:extLst>
                </a:gridCol>
                <a:gridCol w="109841">
                  <a:extLst>
                    <a:ext uri="{9D8B030D-6E8A-4147-A177-3AD203B41FA5}">
                      <a16:colId xmlns:a16="http://schemas.microsoft.com/office/drawing/2014/main" val="2933148507"/>
                    </a:ext>
                  </a:extLst>
                </a:gridCol>
                <a:gridCol w="6339346">
                  <a:extLst>
                    <a:ext uri="{9D8B030D-6E8A-4147-A177-3AD203B41FA5}">
                      <a16:colId xmlns:a16="http://schemas.microsoft.com/office/drawing/2014/main" val="3336927960"/>
                    </a:ext>
                  </a:extLst>
                </a:gridCol>
              </a:tblGrid>
              <a:tr h="22886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DATA REVIEWER CHECKS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7831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Address Number Cannot Be 0, Negative, NULL Or Blank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379805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Address Number Should Be Within Road Centerline Address Range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66784682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Full Road Name Must Match Road Centerline Full Road Name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89831328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Has Invalid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89567305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Must Not Have Duplicate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12611811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Address Point Street Name Cannot Be Blank Or NULL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20935308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NM911 Topology Checks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1034049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Has Invalid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245132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Left High Address Must Be Odd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04317077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Left Low Address Is Greater Than Left High Address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27540960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Left Low Address Must Be Odd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4438701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Length Must Not Be Less than 15 ft.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27495448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Must Be Broken And Snapped At Road Intersections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6900964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Must Not Have Dangles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52637604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Must Not Have Duplicate Geometry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14820394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Must Not Have Left Side Overlapping Address Range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1504680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Must Not Have Right Side Overlapping Address Range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7741215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Right High Address Must Be Even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065506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Right Low Address Is Greater Than Right High Address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665230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Road Centerline Right Low Address Must Be Even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2227486"/>
                  </a:ext>
                </a:extLst>
              </a:tr>
              <a:tr h="2288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Road Centerline Should Not Be Multipart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47969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260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Analysis – Fishbone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08592" cy="435133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Visually Compare road centerlines to address points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 of numerical order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the wrong side of the street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the wrong block</a:t>
            </a:r>
          </a:p>
          <a:p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Only generated if the address point and road centerline data contains Community Name and </a:t>
            </a:r>
            <a:r>
              <a:rPr lang="en-US" u="sng" dirty="0" err="1">
                <a:latin typeface="Cambria" panose="02040503050406030204" pitchFamily="18" charset="0"/>
                <a:ea typeface="Cambria" panose="02040503050406030204" pitchFamily="18" charset="0"/>
              </a:rPr>
              <a:t>ZipCodes</a:t>
            </a:r>
            <a:endParaRPr lang="en-US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076" y="1615508"/>
            <a:ext cx="5102642" cy="40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58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330" b="15881"/>
          <a:stretch/>
        </p:blipFill>
        <p:spPr>
          <a:xfrm>
            <a:off x="948317" y="1795244"/>
            <a:ext cx="5418666" cy="322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65068" y="5441829"/>
            <a:ext cx="1537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GOOD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633" y="693120"/>
            <a:ext cx="4829883" cy="495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49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26" t="4685"/>
          <a:stretch/>
        </p:blipFill>
        <p:spPr>
          <a:xfrm>
            <a:off x="995382" y="1758858"/>
            <a:ext cx="5445789" cy="350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50017" y="5757402"/>
            <a:ext cx="1091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085" y="1135662"/>
            <a:ext cx="3315492" cy="441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28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29563" y="1690688"/>
            <a:ext cx="8459537" cy="4268961"/>
            <a:chOff x="920726" y="1532483"/>
            <a:chExt cx="8459537" cy="42689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726" y="1532483"/>
              <a:ext cx="8459537" cy="42689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Oval 16"/>
            <p:cNvSpPr/>
            <p:nvPr/>
          </p:nvSpPr>
          <p:spPr>
            <a:xfrm>
              <a:off x="1139252" y="4691921"/>
              <a:ext cx="674557" cy="539646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598950" y="3960657"/>
              <a:ext cx="674557" cy="539646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471941" y="2928581"/>
              <a:ext cx="674557" cy="539646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67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Fishbone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2624" y="5636469"/>
            <a:ext cx="7094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Fix: Address range of the road centerline needs to be flipped odd/even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39" y="1629288"/>
            <a:ext cx="8897735" cy="373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50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Earth Data Analysis Center, The University of New Mexico’s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Monthly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acquisition, processing, assessment, and reporting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Technical support to Data Providers and PSAPs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Create statewide NM911 Master Database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Assisting data providers with corrections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Quarterly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MSAG-ALI-GIS data comparison, and reporting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Assisting data providers/PSAPs with corrections</a:t>
            </a:r>
          </a:p>
          <a:p>
            <a:pPr lvl="2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42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Reporting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" y="1559274"/>
            <a:ext cx="4306824" cy="484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DC1DC8-C050-4E7E-B7F0-DBAA0A28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222" y="438150"/>
            <a:ext cx="3451378" cy="4967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C4427-91A4-48A7-B830-D085FE9C1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713" y="1559274"/>
            <a:ext cx="339985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2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Left Low &amp; High Address Must Be Odd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Right Low &amp; High Address Must Be Even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Left Low Address is Greater than Left High Address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Right Low Address is Greater than Right High Address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be marked as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Exceptions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based on ground conditions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Exception data column. Mark “Y” or “1” (based on the field data type: TEXT, INTEGER) if there is an exception and leave the column blank if no exception</a:t>
            </a:r>
          </a:p>
        </p:txBody>
      </p:sp>
    </p:spTree>
    <p:extLst>
      <p:ext uri="{BB962C8B-B14F-4D97-AF65-F5344CB8AC3E}">
        <p14:creationId xmlns:p14="http://schemas.microsoft.com/office/powerpoint/2010/main" val="294184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93207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Roads Must Not Intersect or Touch Interior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Must Be Broken and Snapped at the Intersection with an exception for overpass/underpass.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 Point Must Be Properly Inside the Administrative Boundary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Administrative Boundary can be replaced with Addressing Boundary of validation, if available.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66" y="1401481"/>
            <a:ext cx="4698609" cy="367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72729"/>
            <a:ext cx="4740812" cy="328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210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91971" cy="1320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Address Points 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5752" y="1597882"/>
            <a:ext cx="4546796" cy="3880772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Address Point Address Number Cannot Be 0, Negative, Null or Blank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0 JUAN PEREA RD 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5999" y="1597881"/>
            <a:ext cx="4979747" cy="388077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Address Point Address Number Should Be Within Road Centerline Address Range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922 HILLSIDE DR SW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5" y="2952676"/>
            <a:ext cx="5719396" cy="340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56" y="2952676"/>
            <a:ext cx="5734845" cy="340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866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96660" cy="13208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Data Correction – Road Centerline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607" y="1605952"/>
            <a:ext cx="4691401" cy="3880772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Address Point Full Road Name Must Match Road Centerline Full Road Name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VALLE VISTA RD NW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1605952"/>
            <a:ext cx="4458851" cy="3880773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Road Centerline Must Not Have Right Side Overlapping Address Range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Ex: SICHLER RD SW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7713" y="2972628"/>
            <a:ext cx="5638452" cy="3380802"/>
            <a:chOff x="207713" y="2972628"/>
            <a:chExt cx="5638452" cy="3380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713" y="2972628"/>
              <a:ext cx="5638452" cy="3380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3488788" y="4806470"/>
              <a:ext cx="182880" cy="15943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8492" y="2972626"/>
            <a:ext cx="5724057" cy="3375289"/>
            <a:chOff x="6108492" y="2972626"/>
            <a:chExt cx="5724057" cy="33752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8492" y="2972626"/>
              <a:ext cx="5724057" cy="33752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8065477" y="5444197"/>
              <a:ext cx="811237" cy="38452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39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NM911 Master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8957"/>
            <a:ext cx="5418666" cy="4452405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Import data submitted by data providers after validation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Run geometry checks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Share data (road centerlines, address points)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DFA for PSAP Map Updates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on RGIS Geospatial Data Clearinghouse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shapefiles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8604" y="5073751"/>
            <a:ext cx="1898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Road Centerlines,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Address Points - NM911  Master Database (Apr 2023)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7963"/>
            <a:ext cx="4160692" cy="444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83" y="1953323"/>
            <a:ext cx="4178013" cy="442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55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Few Data Stats…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946546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511666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993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GIS-MSAG-ALI Comparison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Quarterly Assessments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Essential for Next Generation 911 (NG 9-1-1) data transition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NENA recommends a 98% match rate between the datasets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Providers and PSAPs must prioritize to improve data accuracy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for Comparison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– monthly data uploads from GIS Data Providers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MSAG – quarterly data downloads from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Intrado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ALI – yearly data download from Lumen (formerly CenturyLink)</a:t>
            </a:r>
          </a:p>
        </p:txBody>
      </p:sp>
    </p:spTree>
    <p:extLst>
      <p:ext uri="{BB962C8B-B14F-4D97-AF65-F5344CB8AC3E}">
        <p14:creationId xmlns:p14="http://schemas.microsoft.com/office/powerpoint/2010/main" val="198501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B834-FAC2-4101-A29D-A5185820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GIS-MSAG-ALI Comparison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EF54A-0896-4F81-AEFA-103CB3CE3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955" y="1523170"/>
            <a:ext cx="5926910" cy="3606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D70AD3-E81E-4746-938B-7B752931C7CA}"/>
              </a:ext>
            </a:extLst>
          </p:cNvPr>
          <p:cNvSpPr/>
          <p:nvPr/>
        </p:nvSpPr>
        <p:spPr>
          <a:xfrm>
            <a:off x="2299790" y="5746654"/>
            <a:ext cx="2870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https://www.arcgis.com/apps/dashboards/ba1e3e23a1f24a299fec935a2751c6e2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610A8-3DC8-4331-BE64-466E5F06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297" y="3141666"/>
            <a:ext cx="6267578" cy="3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3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GIS-MSAG-ALI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Comparison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939" y="1805745"/>
            <a:ext cx="6664819" cy="2959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939" y="4765729"/>
            <a:ext cx="6664819" cy="1515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7914" y="6328131"/>
            <a:ext cx="6439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Snapshot of Quarterly GIS-MSAG-ALI Comparison Stats, De Baca County – March 2022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930" y="1467023"/>
            <a:ext cx="5515507" cy="67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065082" y="2144465"/>
            <a:ext cx="1780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MSAG and GIS Datasets used for Comparison</a:t>
            </a:r>
          </a:p>
        </p:txBody>
      </p:sp>
    </p:spTree>
    <p:extLst>
      <p:ext uri="{BB962C8B-B14F-4D97-AF65-F5344CB8AC3E}">
        <p14:creationId xmlns:p14="http://schemas.microsoft.com/office/powerpoint/2010/main" val="208242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259" y="592843"/>
            <a:ext cx="4197528" cy="1335266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Upload Status as of March 2024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802" y="5618826"/>
            <a:ext cx="397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NM911 GIS Data Status Dashboard https://nm911-hub.maps.arcgis.com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5EFD3-24FD-46DE-B020-2948CFFF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729" y="1054613"/>
            <a:ext cx="6863320" cy="4226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B003A-44E9-4AAF-84E3-8DD71CA2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03" y="2543568"/>
            <a:ext cx="3978041" cy="27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8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 data compared with MSAG records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 columns, Community name, and ESN (Concatenated for left and right side of each segment to create unique identifier)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Results are generated in geodatabase and spreadsheet formats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88" y="4488579"/>
            <a:ext cx="94773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29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794" y="1829967"/>
            <a:ext cx="7563513" cy="266502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07938"/>
              </p:ext>
            </p:extLst>
          </p:nvPr>
        </p:nvGraphicFramePr>
        <p:xfrm>
          <a:off x="2932901" y="4736721"/>
          <a:ext cx="5575300" cy="184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639298196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349287859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REPORT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COMPARISON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2127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Exact MSAG 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13THMILERD|FORTSUMNER|00940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86454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Does not have an MSAG 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ANTELOPERD|ROSWELL|00940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92911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Does not have a road centerline 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LYNXRD|FORTSUMNER|00940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95987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18623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Not in NM911 road- </a:t>
                      </a:r>
                      <a:r>
                        <a:rPr lang="en-US" sz="1000" u="none" strike="noStrike" dirty="0" err="1">
                          <a:effectLst/>
                        </a:rPr>
                        <a:t>Rng</a:t>
                      </a:r>
                      <a:r>
                        <a:rPr lang="en-US" sz="1000" u="none" strike="noStrike" dirty="0">
                          <a:effectLst/>
                        </a:rPr>
                        <a:t>: 3466-3968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BILLYTHEKIDDR|FORTSUMNER|00942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68226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Not in NM911 road- Val: 3097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CLAYFLATRD|FORTSUMNER|00940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52479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27213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Not in MSAG- Rng: 800-1299, Val: 1499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EDUNNHL|FORTSUMNER|00943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627228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Not in MSAG- Val: 1300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EFOLEYAVE|FORTSUMNER|00943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909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495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BILLYTHEKIDDR|FORTSUMNER|00942 –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Not in NM911 road- </a:t>
            </a:r>
            <a:r>
              <a:rPr lang="en-US" u="sng" dirty="0" err="1">
                <a:latin typeface="Cambria" panose="02040503050406030204" pitchFamily="18" charset="0"/>
                <a:ea typeface="Cambria" panose="02040503050406030204" pitchFamily="18" charset="0"/>
              </a:rPr>
              <a:t>Rng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: 3466-3968</a:t>
            </a:r>
          </a:p>
          <a:p>
            <a:pPr fontAlgn="b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545"/>
          <a:stretch/>
        </p:blipFill>
        <p:spPr>
          <a:xfrm>
            <a:off x="985371" y="3532136"/>
            <a:ext cx="4705350" cy="953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465" y="3504733"/>
            <a:ext cx="5000625" cy="981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0190" y="3000464"/>
            <a:ext cx="417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GIS data (road centerlines)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5374" y="3000464"/>
            <a:ext cx="35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MSAG from 911NET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786538" y="3893770"/>
            <a:ext cx="358836" cy="181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ltiply 18"/>
          <p:cNvSpPr/>
          <p:nvPr/>
        </p:nvSpPr>
        <p:spPr>
          <a:xfrm>
            <a:off x="11440537" y="3781741"/>
            <a:ext cx="224058" cy="22405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11455191" y="4261750"/>
            <a:ext cx="224058" cy="22405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5374" y="4637589"/>
            <a:ext cx="494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MSAG data, address range 3466 – 3969 is duplicated for ESN 942 &amp; 943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4685054"/>
            <a:ext cx="485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GIS data, address range 3466-3968 is part of ESN 943.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8966" y="5719269"/>
            <a:ext cx="909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Fix: Data Providers &amp; PSAPs must coordinate to establish the authoritative dataset and update the non-authoritative dataset!</a:t>
            </a:r>
          </a:p>
        </p:txBody>
      </p:sp>
    </p:spTree>
    <p:extLst>
      <p:ext uri="{BB962C8B-B14F-4D97-AF65-F5344CB8AC3E}">
        <p14:creationId xmlns:p14="http://schemas.microsoft.com/office/powerpoint/2010/main" val="77089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CLAYFLATRD|FORTSUMNER|00940 –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Not in NM911 road- Val: 3097</a:t>
            </a:r>
          </a:p>
          <a:p>
            <a:pPr fontAlgn="b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9" y="2711251"/>
            <a:ext cx="6077771" cy="3012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79" y="3339940"/>
            <a:ext cx="5559661" cy="271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3410" y="5875103"/>
            <a:ext cx="606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GIS data, Value 3097 is part of YESO and not in FORT SUMNER.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This is a valid error &amp; No Correction Needed!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37144" y="4935338"/>
            <a:ext cx="956790" cy="115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85549" y="4935338"/>
            <a:ext cx="956790" cy="115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8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EDUNNHL|FORTSUMNER|00943 – 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Not in MSAG- </a:t>
            </a:r>
            <a:r>
              <a:rPr lang="en-US" sz="24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Rng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: 800-1299, Val: 1499 </a:t>
            </a:r>
          </a:p>
          <a:p>
            <a:pPr lvl="1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EDUNNHL|FORTSUMNER|00940 - </a:t>
            </a:r>
            <a:r>
              <a:rPr lang="en-US" sz="2000" i="1" u="sng" dirty="0">
                <a:latin typeface="Cambria" panose="02040503050406030204" pitchFamily="18" charset="0"/>
                <a:ea typeface="Cambria" panose="02040503050406030204" pitchFamily="18" charset="0"/>
              </a:rPr>
              <a:t>Does not have a road centerline match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5" y="3881532"/>
            <a:ext cx="469582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743" y="3881532"/>
            <a:ext cx="4981575" cy="167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414" y="3262501"/>
            <a:ext cx="417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GIS data (road centerlines)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743" y="3262501"/>
            <a:ext cx="35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MSAG from 911NET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8966" y="5719269"/>
            <a:ext cx="909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Fix: Data Providers &amp; PSAPs must coordinate to establish the authoritative dataset and update the non-authoritative dataset!</a:t>
            </a:r>
          </a:p>
        </p:txBody>
      </p:sp>
    </p:spTree>
    <p:extLst>
      <p:ext uri="{BB962C8B-B14F-4D97-AF65-F5344CB8AC3E}">
        <p14:creationId xmlns:p14="http://schemas.microsoft.com/office/powerpoint/2010/main" val="2701284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EFOLEYAVE|FORTSUMNER|00943 – Not in MSAG- Val: 1300 </a:t>
            </a: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EFOLEYAVE|FORTSUMNER|00940 – Does not have a road centerline match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GIS-MSAG Comparison – Interpreting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52" y="3925709"/>
            <a:ext cx="46863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072" y="3837755"/>
            <a:ext cx="4981575" cy="1476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414" y="3262501"/>
            <a:ext cx="417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GIS data (road centerlines)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743" y="3262501"/>
            <a:ext cx="35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Derived from MSAG from 911NET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8966" y="5719269"/>
            <a:ext cx="909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Fix: Data Providers &amp; PSAPs must coordinate to establish the authoritative dataset and update the non-authoritative dataset!</a:t>
            </a:r>
          </a:p>
        </p:txBody>
      </p:sp>
    </p:spTree>
    <p:extLst>
      <p:ext uri="{BB962C8B-B14F-4D97-AF65-F5344CB8AC3E}">
        <p14:creationId xmlns:p14="http://schemas.microsoft.com/office/powerpoint/2010/main" val="2200518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Tabular ALI data are compared with GIS address point data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no exact matches found in the addresses then those records will be compared with Road Centerline data to see if the address fits within the address range of the corresponding segment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 Number, Road Name columns (STR_DIR, STR_PRETYPE, STR_NAME, STR_SUFFIX, POST_DIR), MSAG Community, and ESN</a:t>
            </a:r>
          </a:p>
        </p:txBody>
      </p:sp>
    </p:spTree>
    <p:extLst>
      <p:ext uri="{BB962C8B-B14F-4D97-AF65-F5344CB8AC3E}">
        <p14:creationId xmlns:p14="http://schemas.microsoft.com/office/powerpoint/2010/main" val="201648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 – Interpreting Results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Exact NM911 Address Point Match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 Points Where Clause 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ADD_NUMBER=1115 AND MSAG_COM='FORT SUMNER' AND (ADD_SUFFIX IS NULL or ADD_SUFFIX='') AND (STR_DIR IS NULL or STR_DIR='N') AND STR_NAME_1 = '10TH HL' and ( ESN = '943' OR ESN= '00943')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66760"/>
              </p:ext>
            </p:extLst>
          </p:nvPr>
        </p:nvGraphicFramePr>
        <p:xfrm>
          <a:off x="1117557" y="2600954"/>
          <a:ext cx="8147555" cy="457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572">
                  <a:extLst>
                    <a:ext uri="{9D8B030D-6E8A-4147-A177-3AD203B41FA5}">
                      <a16:colId xmlns:a16="http://schemas.microsoft.com/office/drawing/2014/main" val="4058381214"/>
                    </a:ext>
                  </a:extLst>
                </a:gridCol>
                <a:gridCol w="1047348">
                  <a:extLst>
                    <a:ext uri="{9D8B030D-6E8A-4147-A177-3AD203B41FA5}">
                      <a16:colId xmlns:a16="http://schemas.microsoft.com/office/drawing/2014/main" val="649415076"/>
                    </a:ext>
                  </a:extLst>
                </a:gridCol>
                <a:gridCol w="965737">
                  <a:extLst>
                    <a:ext uri="{9D8B030D-6E8A-4147-A177-3AD203B41FA5}">
                      <a16:colId xmlns:a16="http://schemas.microsoft.com/office/drawing/2014/main" val="3766600805"/>
                    </a:ext>
                  </a:extLst>
                </a:gridCol>
                <a:gridCol w="1033747">
                  <a:extLst>
                    <a:ext uri="{9D8B030D-6E8A-4147-A177-3AD203B41FA5}">
                      <a16:colId xmlns:a16="http://schemas.microsoft.com/office/drawing/2014/main" val="3086530886"/>
                    </a:ext>
                  </a:extLst>
                </a:gridCol>
                <a:gridCol w="1237775">
                  <a:extLst>
                    <a:ext uri="{9D8B030D-6E8A-4147-A177-3AD203B41FA5}">
                      <a16:colId xmlns:a16="http://schemas.microsoft.com/office/drawing/2014/main" val="34137825"/>
                    </a:ext>
                  </a:extLst>
                </a:gridCol>
                <a:gridCol w="1251377">
                  <a:extLst>
                    <a:ext uri="{9D8B030D-6E8A-4147-A177-3AD203B41FA5}">
                      <a16:colId xmlns:a16="http://schemas.microsoft.com/office/drawing/2014/main" val="1697824439"/>
                    </a:ext>
                  </a:extLst>
                </a:gridCol>
                <a:gridCol w="639291">
                  <a:extLst>
                    <a:ext uri="{9D8B030D-6E8A-4147-A177-3AD203B41FA5}">
                      <a16:colId xmlns:a16="http://schemas.microsoft.com/office/drawing/2014/main" val="3197351721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1345914426"/>
                    </a:ext>
                  </a:extLst>
                </a:gridCol>
              </a:tblGrid>
              <a:tr h="23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PHONE_NUMBER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ADD_SUFFIX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STR_DIR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STR_NAME_1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COMMUNITY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ESN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DPID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6501082"/>
                  </a:ext>
                </a:extLst>
              </a:tr>
              <a:tr h="224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5753552218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1115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10TH HL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FORT SUMNER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00943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DB_CO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47789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86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 – Interpreting Results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 Match found in NM911 Address Points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Address Point Where Clause: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ADD_NUMBER=709 AND MSAG_COM='FORT SUMNER' AND (ADD_SUFFIX IS NULL or ADD_SUFFIX='') AND (STR_DIR IS NULL or STR_DIR='N') AND STR_NAME_1 = '2ND ST' and ( ESN = '943' OR ESN= '00943')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Road Centerline Where Clause: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COMPARE ='N2NDST|FORTSUMNER|00943' AND CAST(HIGH AS INTEGER) &gt;= 709 AND  CAST(LOW AS INTEGER) &lt;=709 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38693"/>
              </p:ext>
            </p:extLst>
          </p:nvPr>
        </p:nvGraphicFramePr>
        <p:xfrm>
          <a:off x="1341616" y="2516175"/>
          <a:ext cx="7959830" cy="457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2679">
                  <a:extLst>
                    <a:ext uri="{9D8B030D-6E8A-4147-A177-3AD203B41FA5}">
                      <a16:colId xmlns:a16="http://schemas.microsoft.com/office/drawing/2014/main" val="1497425724"/>
                    </a:ext>
                  </a:extLst>
                </a:gridCol>
                <a:gridCol w="1023217">
                  <a:extLst>
                    <a:ext uri="{9D8B030D-6E8A-4147-A177-3AD203B41FA5}">
                      <a16:colId xmlns:a16="http://schemas.microsoft.com/office/drawing/2014/main" val="497776314"/>
                    </a:ext>
                  </a:extLst>
                </a:gridCol>
                <a:gridCol w="943486">
                  <a:extLst>
                    <a:ext uri="{9D8B030D-6E8A-4147-A177-3AD203B41FA5}">
                      <a16:colId xmlns:a16="http://schemas.microsoft.com/office/drawing/2014/main" val="1301415594"/>
                    </a:ext>
                  </a:extLst>
                </a:gridCol>
                <a:gridCol w="1009928">
                  <a:extLst>
                    <a:ext uri="{9D8B030D-6E8A-4147-A177-3AD203B41FA5}">
                      <a16:colId xmlns:a16="http://schemas.microsoft.com/office/drawing/2014/main" val="2850472315"/>
                    </a:ext>
                  </a:extLst>
                </a:gridCol>
                <a:gridCol w="1209256">
                  <a:extLst>
                    <a:ext uri="{9D8B030D-6E8A-4147-A177-3AD203B41FA5}">
                      <a16:colId xmlns:a16="http://schemas.microsoft.com/office/drawing/2014/main" val="386391538"/>
                    </a:ext>
                  </a:extLst>
                </a:gridCol>
                <a:gridCol w="1222545">
                  <a:extLst>
                    <a:ext uri="{9D8B030D-6E8A-4147-A177-3AD203B41FA5}">
                      <a16:colId xmlns:a16="http://schemas.microsoft.com/office/drawing/2014/main" val="301721878"/>
                    </a:ext>
                  </a:extLst>
                </a:gridCol>
                <a:gridCol w="624561">
                  <a:extLst>
                    <a:ext uri="{9D8B030D-6E8A-4147-A177-3AD203B41FA5}">
                      <a16:colId xmlns:a16="http://schemas.microsoft.com/office/drawing/2014/main" val="3720860660"/>
                    </a:ext>
                  </a:extLst>
                </a:gridCol>
                <a:gridCol w="744158">
                  <a:extLst>
                    <a:ext uri="{9D8B030D-6E8A-4147-A177-3AD203B41FA5}">
                      <a16:colId xmlns:a16="http://schemas.microsoft.com/office/drawing/2014/main" val="2203422887"/>
                    </a:ext>
                  </a:extLst>
                </a:gridCol>
              </a:tblGrid>
              <a:tr h="23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PHONE_NUMBER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ADD_SUFFIX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STR_DIR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STR_NAME_1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COMMUNITY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ESN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DPID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68947750"/>
                  </a:ext>
                </a:extLst>
              </a:tr>
              <a:tr h="2240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5753557131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709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2ND ST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FORT SUMNER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00943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DB_CO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17251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779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 Match found in NM911 Address Points or Road Centerlines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Address Point Where Clause: 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ADD_NUMBER=339 AND MSAG_COM='FORT SUMNER' AND (ADD_SUFFIX IS NULL or ADD_SUFFIX='') AND (STR_DIR IS NULL or STR_DIR='S') AND STR_NAME_1 = '14TH ST' and ( ESN = '941' OR ESN= '00941')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Road Centerline Where Clause: 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COMPARE ='S14THST|FORTSUMNER|00941' AND CAST(HIGH AS INTEGER) &gt;= 339 AND  CAST(LOW AS INTEGER) &lt;=339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GIS-ALI Comparison – Interpreting Results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17582"/>
              </p:ext>
            </p:extLst>
          </p:nvPr>
        </p:nvGraphicFramePr>
        <p:xfrm>
          <a:off x="1338294" y="2452530"/>
          <a:ext cx="7969207" cy="563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4073">
                  <a:extLst>
                    <a:ext uri="{9D8B030D-6E8A-4147-A177-3AD203B41FA5}">
                      <a16:colId xmlns:a16="http://schemas.microsoft.com/office/drawing/2014/main" val="3972782743"/>
                    </a:ext>
                  </a:extLst>
                </a:gridCol>
                <a:gridCol w="1024422">
                  <a:extLst>
                    <a:ext uri="{9D8B030D-6E8A-4147-A177-3AD203B41FA5}">
                      <a16:colId xmlns:a16="http://schemas.microsoft.com/office/drawing/2014/main" val="278083804"/>
                    </a:ext>
                  </a:extLst>
                </a:gridCol>
                <a:gridCol w="944597">
                  <a:extLst>
                    <a:ext uri="{9D8B030D-6E8A-4147-A177-3AD203B41FA5}">
                      <a16:colId xmlns:a16="http://schemas.microsoft.com/office/drawing/2014/main" val="3203284836"/>
                    </a:ext>
                  </a:extLst>
                </a:gridCol>
                <a:gridCol w="1011118">
                  <a:extLst>
                    <a:ext uri="{9D8B030D-6E8A-4147-A177-3AD203B41FA5}">
                      <a16:colId xmlns:a16="http://schemas.microsoft.com/office/drawing/2014/main" val="1975245803"/>
                    </a:ext>
                  </a:extLst>
                </a:gridCol>
                <a:gridCol w="1210681">
                  <a:extLst>
                    <a:ext uri="{9D8B030D-6E8A-4147-A177-3AD203B41FA5}">
                      <a16:colId xmlns:a16="http://schemas.microsoft.com/office/drawing/2014/main" val="4051244813"/>
                    </a:ext>
                  </a:extLst>
                </a:gridCol>
                <a:gridCol w="1223985">
                  <a:extLst>
                    <a:ext uri="{9D8B030D-6E8A-4147-A177-3AD203B41FA5}">
                      <a16:colId xmlns:a16="http://schemas.microsoft.com/office/drawing/2014/main" val="1305413138"/>
                    </a:ext>
                  </a:extLst>
                </a:gridCol>
                <a:gridCol w="625297">
                  <a:extLst>
                    <a:ext uri="{9D8B030D-6E8A-4147-A177-3AD203B41FA5}">
                      <a16:colId xmlns:a16="http://schemas.microsoft.com/office/drawing/2014/main" val="3649698083"/>
                    </a:ext>
                  </a:extLst>
                </a:gridCol>
                <a:gridCol w="745034">
                  <a:extLst>
                    <a:ext uri="{9D8B030D-6E8A-4147-A177-3AD203B41FA5}">
                      <a16:colId xmlns:a16="http://schemas.microsoft.com/office/drawing/2014/main" val="2194808055"/>
                    </a:ext>
                  </a:extLst>
                </a:gridCol>
              </a:tblGrid>
              <a:tr h="2871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PHONE_NUMBER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ADD_NUMBER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ADD_SUFFIX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STR_DIR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STR_NAME_1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COMMUNITY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ESN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DPID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8774159"/>
                  </a:ext>
                </a:extLst>
              </a:tr>
              <a:tr h="27606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5753556204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339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14TH ST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FORT SUMNER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00941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DB_CO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11067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23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Model (Current/Legacy)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0286"/>
            <a:ext cx="5130873" cy="461667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Adopted in September 2019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Required Layers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 Points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Road Centerlines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Addressing/Administrative Boundary*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Emergency Service Zone (ESZ) Boundary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Safety Answering Point (PSAP) Boundary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Optional Layers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Facilities, Community Boundary, Hydrology, Railroads, Mile Markers, Bridges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063" y="2737172"/>
            <a:ext cx="5004357" cy="358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467" y="842258"/>
            <a:ext cx="2191333" cy="245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5486C9-DBC5-4BA6-AF3A-AE7668B168E6}"/>
              </a:ext>
            </a:extLst>
          </p:cNvPr>
          <p:cNvSpPr txBox="1"/>
          <p:nvPr/>
        </p:nvSpPr>
        <p:spPr>
          <a:xfrm>
            <a:off x="890063" y="5995529"/>
            <a:ext cx="5027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* Provisioning boundary will be used if available.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Required for Next Gen 9-1-1</a:t>
            </a:r>
          </a:p>
        </p:txBody>
      </p:sp>
    </p:spTree>
    <p:extLst>
      <p:ext uri="{BB962C8B-B14F-4D97-AF65-F5344CB8AC3E}">
        <p14:creationId xmlns:p14="http://schemas.microsoft.com/office/powerpoint/2010/main" val="548579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3013"/>
            <a:ext cx="5490284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URL https://www.nm911.org/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Program related information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GIS data standards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Funding eligible items for PSAPs and GeoData Providers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Eligible training options – GIS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Links to download GIS datasets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FAQs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Presentations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Training Videos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Etc…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618" y="877824"/>
            <a:ext cx="4544514" cy="541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414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BA91-76BD-485C-AF33-3B54D894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ArcGIS Hub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1F515-7E73-4E0E-A129-EA93072F8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56" y="1586475"/>
            <a:ext cx="850852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A2211-A344-496D-BB26-C2651938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566" y="1996389"/>
            <a:ext cx="6738938" cy="265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DA75F8-4D88-4270-A1A1-1FF472D2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774" y="4287368"/>
            <a:ext cx="3747473" cy="2450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13CE1E-DD4D-4A86-A1ED-4DB399EFFB8C}"/>
              </a:ext>
            </a:extLst>
          </p:cNvPr>
          <p:cNvSpPr/>
          <p:nvPr/>
        </p:nvSpPr>
        <p:spPr>
          <a:xfrm>
            <a:off x="1737594" y="6097172"/>
            <a:ext cx="5049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https://nm911-hub.maps.arcgis.com/home/index.html</a:t>
            </a:r>
          </a:p>
        </p:txBody>
      </p:sp>
    </p:spTree>
    <p:extLst>
      <p:ext uri="{BB962C8B-B14F-4D97-AF65-F5344CB8AC3E}">
        <p14:creationId xmlns:p14="http://schemas.microsoft.com/office/powerpoint/2010/main" val="2658289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NMDPS CAD GIS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8940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EDAC is under contract with Department of Public Safety (NMDPS) for GIS Support of their Computer Aided Dispatch (CAD) System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This contract is not related to the New Mexico 911 Program GIS Support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Routable Road Network Data – Available of Request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For questions regarding their data, workflow, or other inquires, please contact:</a:t>
            </a:r>
          </a:p>
          <a:p>
            <a:pPr marL="800100" lvl="2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Brian Keller</a:t>
            </a:r>
          </a:p>
          <a:p>
            <a:pPr marL="800100" lvl="2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GIS Manager, EDAC</a:t>
            </a:r>
          </a:p>
          <a:p>
            <a:pPr marL="800100" lvl="2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Email: bkeller@edac.unm.edu </a:t>
            </a:r>
          </a:p>
          <a:p>
            <a:pPr marL="800100" lvl="2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Phone: (505) 277-3622 x228</a:t>
            </a: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06" y="1511305"/>
            <a:ext cx="1382480" cy="138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08" y="3568245"/>
            <a:ext cx="1135278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9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Technical Questions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Sandeep Talasila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Earth Data Analysis Center, UNM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Email: nm911@edac.unm.edu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Phone: (505) 277-3622 x250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Portal: Submit a support request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General Questions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Tyler Fossett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GIS Coordinator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 Department of Finance &amp; Administration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Email: Tyler.Fossett@dfa.nm.gov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Phone: (505) 500-5587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57" y="4504522"/>
            <a:ext cx="2560320" cy="64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32" y="3290048"/>
            <a:ext cx="2245013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14" y="1074211"/>
            <a:ext cx="1647446" cy="182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1B55-765C-4C39-AE4C-F35CC88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NG9-1-1 GIS Data Layers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A59255-BDD1-4047-AB90-57D0D37722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007221"/>
              </p:ext>
            </p:extLst>
          </p:nvPr>
        </p:nvGraphicFramePr>
        <p:xfrm>
          <a:off x="838200" y="1825625"/>
          <a:ext cx="105156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2093478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5090741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06638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Strongly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Recommended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291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Road Centerlines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Other service boundary layers (ex: Coast guard, poison control,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Railroad centerline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195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Address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Street name alias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Hydrology (streams &amp; water bodies)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45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PSAP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Landmark name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Cell sectors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68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Fire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Landmark name alias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Location Markers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340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Police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16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EMS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57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Provisioning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12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17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167088" y="991707"/>
          <a:ext cx="9722947" cy="5134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523">
                  <a:extLst>
                    <a:ext uri="{9D8B030D-6E8A-4147-A177-3AD203B41FA5}">
                      <a16:colId xmlns:a16="http://schemas.microsoft.com/office/drawing/2014/main" val="4252187888"/>
                    </a:ext>
                  </a:extLst>
                </a:gridCol>
                <a:gridCol w="9223424">
                  <a:extLst>
                    <a:ext uri="{9D8B030D-6E8A-4147-A177-3AD203B41FA5}">
                      <a16:colId xmlns:a16="http://schemas.microsoft.com/office/drawing/2014/main" val="2582104896"/>
                    </a:ext>
                  </a:extLst>
                </a:gridCol>
              </a:tblGrid>
              <a:tr h="1026830">
                <a:tc>
                  <a:txBody>
                    <a:bodyPr/>
                    <a:lstStyle/>
                    <a:p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Collection</a:t>
                      </a: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65535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Conversion</a:t>
                      </a: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720710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r>
                        <a:rPr lang="en-US" sz="500" b="1" baseline="0" dirty="0">
                          <a:solidFill>
                            <a:schemeClr val="tx1"/>
                          </a:solidFill>
                        </a:rPr>
                        <a:t>Processing/ Assessment</a:t>
                      </a: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551704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Reporting</a:t>
                      </a: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059264"/>
                  </a:ext>
                </a:extLst>
              </a:tr>
              <a:tr h="1026830">
                <a:tc>
                  <a:txBody>
                    <a:bodyPr/>
                    <a:lstStyle/>
                    <a:p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Aggregating &amp; Publishing</a:t>
                      </a: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28932" marR="28932" marT="14466" marB="1446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1026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418896" y="1279076"/>
            <a:ext cx="725234" cy="318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Email notification to GIS POCs</a:t>
            </a:r>
          </a:p>
        </p:txBody>
      </p:sp>
      <p:sp>
        <p:nvSpPr>
          <p:cNvPr id="8" name="Diamond 7"/>
          <p:cNvSpPr/>
          <p:nvPr/>
        </p:nvSpPr>
        <p:spPr>
          <a:xfrm>
            <a:off x="3380445" y="1134112"/>
            <a:ext cx="601714" cy="60149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Data Upload to the NM911 Data Portal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5664" y="2136278"/>
            <a:ext cx="642938" cy="3806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Notify GIS POCs &amp; Receive Feedback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40874" y="2702132"/>
            <a:ext cx="941261" cy="380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Create a version of NM911 geodatabase for each GIS data provider</a:t>
            </a:r>
          </a:p>
        </p:txBody>
      </p:sp>
      <p:sp>
        <p:nvSpPr>
          <p:cNvPr id="12" name="Diamond 11"/>
          <p:cNvSpPr/>
          <p:nvPr/>
        </p:nvSpPr>
        <p:spPr>
          <a:xfrm>
            <a:off x="3394302" y="2058612"/>
            <a:ext cx="575660" cy="565387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Check for valid data 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46503" y="3350781"/>
            <a:ext cx="940206" cy="4398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Spatial and Tabular checks</a:t>
            </a:r>
          </a:p>
          <a:p>
            <a:pPr algn="ctr"/>
            <a:r>
              <a:rPr lang="en-US" sz="450" dirty="0"/>
              <a:t>Topology Checks</a:t>
            </a:r>
          </a:p>
          <a:p>
            <a:pPr algn="ctr"/>
            <a:r>
              <a:rPr lang="en-US" sz="450" dirty="0"/>
              <a:t>Data Reviewer Checks</a:t>
            </a:r>
          </a:p>
          <a:p>
            <a:pPr algn="ctr"/>
            <a:r>
              <a:rPr lang="en-US" sz="450" dirty="0"/>
              <a:t>Create Fishbone lines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7489" y="4132955"/>
            <a:ext cx="1028700" cy="5143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Generate Monthly Data Assessment Reports, Quarterly MSAG/ALI/GIS Comparison Reports and corresponding error geodatabases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80222" y="4202546"/>
            <a:ext cx="853821" cy="3857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Upload reports and error geodatabases to the NM911 Data Portal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2144" y="5581932"/>
            <a:ext cx="739391" cy="40351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Aggregate address and road data to create a statewide master datasets</a:t>
            </a:r>
          </a:p>
        </p:txBody>
      </p:sp>
      <p:cxnSp>
        <p:nvCxnSpPr>
          <p:cNvPr id="48" name="Straight Arrow Connector 47"/>
          <p:cNvCxnSpPr>
            <a:stCxn id="8" idx="3"/>
            <a:endCxn id="69" idx="5"/>
          </p:cNvCxnSpPr>
          <p:nvPr/>
        </p:nvCxnSpPr>
        <p:spPr>
          <a:xfrm flipV="1">
            <a:off x="3982158" y="1429040"/>
            <a:ext cx="395318" cy="58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" idx="3"/>
            <a:endCxn id="8" idx="1"/>
          </p:cNvCxnSpPr>
          <p:nvPr/>
        </p:nvCxnSpPr>
        <p:spPr>
          <a:xfrm flipV="1">
            <a:off x="3144130" y="1434859"/>
            <a:ext cx="236315" cy="36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arallelogram 68"/>
          <p:cNvSpPr/>
          <p:nvPr/>
        </p:nvSpPr>
        <p:spPr>
          <a:xfrm>
            <a:off x="4337614" y="1269591"/>
            <a:ext cx="601790" cy="318897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Check data formats</a:t>
            </a:r>
          </a:p>
        </p:txBody>
      </p:sp>
      <p:cxnSp>
        <p:nvCxnSpPr>
          <p:cNvPr id="20" name="Elbow Connector 19"/>
          <p:cNvCxnSpPr>
            <a:stCxn id="69" idx="3"/>
            <a:endCxn id="12" idx="0"/>
          </p:cNvCxnSpPr>
          <p:nvPr/>
        </p:nvCxnSpPr>
        <p:spPr>
          <a:xfrm rot="5400000">
            <a:off x="3905328" y="1365292"/>
            <a:ext cx="470123" cy="916515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1" idx="2"/>
            <a:endCxn id="13" idx="0"/>
          </p:cNvCxnSpPr>
          <p:nvPr/>
        </p:nvCxnSpPr>
        <p:spPr>
          <a:xfrm>
            <a:off x="4311505" y="3082751"/>
            <a:ext cx="5101" cy="2680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15" idx="1"/>
          </p:cNvCxnSpPr>
          <p:nvPr/>
        </p:nvCxnSpPr>
        <p:spPr>
          <a:xfrm>
            <a:off x="5556189" y="4390131"/>
            <a:ext cx="624033" cy="52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4" idx="2"/>
            <a:endCxn id="16" idx="0"/>
          </p:cNvCxnSpPr>
          <p:nvPr/>
        </p:nvCxnSpPr>
        <p:spPr>
          <a:xfrm>
            <a:off x="5041839" y="4647305"/>
            <a:ext cx="1" cy="9346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853865" y="4198589"/>
            <a:ext cx="854693" cy="3830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Update monthly error statistics for each data provider on the NM911 GIS Dashboard</a:t>
            </a:r>
          </a:p>
        </p:txBody>
      </p:sp>
      <p:cxnSp>
        <p:nvCxnSpPr>
          <p:cNvPr id="95" name="Straight Arrow Connector 94"/>
          <p:cNvCxnSpPr>
            <a:stCxn id="14" idx="1"/>
            <a:endCxn id="82" idx="3"/>
          </p:cNvCxnSpPr>
          <p:nvPr/>
        </p:nvCxnSpPr>
        <p:spPr>
          <a:xfrm flipH="1">
            <a:off x="3708558" y="4390130"/>
            <a:ext cx="818931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3450874" y="5581958"/>
            <a:ext cx="780002" cy="40351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Deliver to NM DFA for PSAP updates &amp; publish to RGIS data clearinghouse for public access</a:t>
            </a:r>
          </a:p>
        </p:txBody>
      </p:sp>
      <p:cxnSp>
        <p:nvCxnSpPr>
          <p:cNvPr id="101" name="Straight Arrow Connector 100"/>
          <p:cNvCxnSpPr>
            <a:stCxn id="16" idx="1"/>
            <a:endCxn id="97" idx="3"/>
          </p:cNvCxnSpPr>
          <p:nvPr/>
        </p:nvCxnSpPr>
        <p:spPr>
          <a:xfrm flipH="1">
            <a:off x="4230876" y="5783690"/>
            <a:ext cx="441268" cy="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4846178" y="2181534"/>
            <a:ext cx="455025" cy="300659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If invalid</a:t>
            </a:r>
          </a:p>
        </p:txBody>
      </p:sp>
      <p:cxnSp>
        <p:nvCxnSpPr>
          <p:cNvPr id="106" name="Straight Arrow Connector 105"/>
          <p:cNvCxnSpPr>
            <a:stCxn id="12" idx="3"/>
            <a:endCxn id="103" idx="2"/>
          </p:cNvCxnSpPr>
          <p:nvPr/>
        </p:nvCxnSpPr>
        <p:spPr>
          <a:xfrm flipV="1">
            <a:off x="3969962" y="2331864"/>
            <a:ext cx="876216" cy="944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5363141" y="1286456"/>
            <a:ext cx="479563" cy="303143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If invalid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180222" y="4904493"/>
            <a:ext cx="853821" cy="4865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50" dirty="0"/>
              <a:t>Technical Assistance with Data upload, Understanding reports and error data &amp; Data Correction</a:t>
            </a:r>
          </a:p>
        </p:txBody>
      </p:sp>
      <p:cxnSp>
        <p:nvCxnSpPr>
          <p:cNvPr id="147" name="Straight Arrow Connector 146"/>
          <p:cNvCxnSpPr>
            <a:stCxn id="69" idx="2"/>
            <a:endCxn id="108" idx="2"/>
          </p:cNvCxnSpPr>
          <p:nvPr/>
        </p:nvCxnSpPr>
        <p:spPr>
          <a:xfrm>
            <a:off x="4899542" y="1429040"/>
            <a:ext cx="463599" cy="898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lbow Connector 167"/>
          <p:cNvCxnSpPr>
            <a:stCxn id="10" idx="3"/>
            <a:endCxn id="133" idx="3"/>
          </p:cNvCxnSpPr>
          <p:nvPr/>
        </p:nvCxnSpPr>
        <p:spPr>
          <a:xfrm>
            <a:off x="6928601" y="2326588"/>
            <a:ext cx="105442" cy="2821170"/>
          </a:xfrm>
          <a:prstGeom prst="bentConnector3">
            <a:avLst>
              <a:gd name="adj1" fmla="val 221951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16877" y="2698935"/>
            <a:ext cx="725234" cy="380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Crosswalk data to NM911 GIS Data Model</a:t>
            </a:r>
          </a:p>
        </p:txBody>
      </p:sp>
      <p:cxnSp>
        <p:nvCxnSpPr>
          <p:cNvPr id="4" name="Elbow Connector 3"/>
          <p:cNvCxnSpPr>
            <a:stCxn id="12" idx="1"/>
            <a:endCxn id="2" idx="0"/>
          </p:cNvCxnSpPr>
          <p:nvPr/>
        </p:nvCxnSpPr>
        <p:spPr>
          <a:xfrm rot="10800000" flipV="1">
            <a:off x="2779495" y="2341305"/>
            <a:ext cx="614807" cy="35763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3"/>
            <a:endCxn id="11" idx="1"/>
          </p:cNvCxnSpPr>
          <p:nvPr/>
        </p:nvCxnSpPr>
        <p:spPr>
          <a:xfrm>
            <a:off x="3142111" y="2889245"/>
            <a:ext cx="698763" cy="31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49385" y="1282523"/>
            <a:ext cx="726281" cy="321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MSAG data download from </a:t>
            </a:r>
            <a:r>
              <a:rPr lang="en-US" sz="450" dirty="0" err="1"/>
              <a:t>Intrado</a:t>
            </a:r>
            <a:r>
              <a:rPr lang="en-US" sz="450" dirty="0"/>
              <a:t> (quarterly)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378704" y="1287970"/>
            <a:ext cx="725234" cy="321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ALI data download from </a:t>
            </a:r>
            <a:r>
              <a:rPr lang="en-US" sz="450" dirty="0" err="1"/>
              <a:t>Intrado</a:t>
            </a:r>
            <a:r>
              <a:rPr lang="en-US" sz="450" dirty="0"/>
              <a:t> </a:t>
            </a:r>
            <a:br>
              <a:rPr lang="en-US" sz="450" dirty="0"/>
            </a:br>
            <a:r>
              <a:rPr lang="en-US" sz="450" dirty="0"/>
              <a:t>(once a year)</a:t>
            </a:r>
          </a:p>
        </p:txBody>
      </p:sp>
      <p:sp>
        <p:nvSpPr>
          <p:cNvPr id="7" name="Rectangle 6"/>
          <p:cNvSpPr/>
          <p:nvPr/>
        </p:nvSpPr>
        <p:spPr>
          <a:xfrm>
            <a:off x="8652423" y="2046256"/>
            <a:ext cx="726281" cy="380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Parse data to GIS tables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334049" y="2714612"/>
            <a:ext cx="725234" cy="3778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Extract data per each PSAP boundary area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95769" y="2718345"/>
            <a:ext cx="1080135" cy="3778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Extract and aggregate recent address and road data for all local jurisdictions within each PSAP boundary area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42828" y="3350781"/>
            <a:ext cx="941261" cy="4398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MSAG to GIS Data Comparison</a:t>
            </a:r>
          </a:p>
          <a:p>
            <a:pPr algn="ctr"/>
            <a:r>
              <a:rPr lang="en-US" sz="450" dirty="0"/>
              <a:t>ALI to GIS Data Comparison</a:t>
            </a:r>
          </a:p>
        </p:txBody>
      </p:sp>
      <p:cxnSp>
        <p:nvCxnSpPr>
          <p:cNvPr id="32" name="Elbow Connector 31"/>
          <p:cNvCxnSpPr>
            <a:stCxn id="13" idx="3"/>
            <a:endCxn id="14" idx="0"/>
          </p:cNvCxnSpPr>
          <p:nvPr/>
        </p:nvCxnSpPr>
        <p:spPr>
          <a:xfrm>
            <a:off x="4786709" y="3570721"/>
            <a:ext cx="255130" cy="562235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9" idx="1"/>
            <a:endCxn id="14" idx="0"/>
          </p:cNvCxnSpPr>
          <p:nvPr/>
        </p:nvCxnSpPr>
        <p:spPr>
          <a:xfrm rot="10800000" flipV="1">
            <a:off x="5041840" y="3570720"/>
            <a:ext cx="3500989" cy="562235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5" idx="2"/>
            <a:endCxn id="133" idx="0"/>
          </p:cNvCxnSpPr>
          <p:nvPr/>
        </p:nvCxnSpPr>
        <p:spPr>
          <a:xfrm>
            <a:off x="6607133" y="4588309"/>
            <a:ext cx="0" cy="3161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26" idx="2"/>
            <a:endCxn id="7" idx="1"/>
          </p:cNvCxnSpPr>
          <p:nvPr/>
        </p:nvCxnSpPr>
        <p:spPr>
          <a:xfrm rot="16200000" flipH="1">
            <a:off x="8165967" y="1750111"/>
            <a:ext cx="633013" cy="33989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>
            <a:stCxn id="27" idx="2"/>
            <a:endCxn id="7" idx="3"/>
          </p:cNvCxnSpPr>
          <p:nvPr/>
        </p:nvCxnSpPr>
        <p:spPr>
          <a:xfrm rot="5400000">
            <a:off x="9246229" y="1741473"/>
            <a:ext cx="627567" cy="362617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18" idx="3"/>
            <a:endCxn id="19" idx="0"/>
          </p:cNvCxnSpPr>
          <p:nvPr/>
        </p:nvCxnSpPr>
        <p:spPr>
          <a:xfrm>
            <a:off x="8675904" y="2907273"/>
            <a:ext cx="337555" cy="44350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9" idx="1"/>
            <a:endCxn id="19" idx="0"/>
          </p:cNvCxnSpPr>
          <p:nvPr/>
        </p:nvCxnSpPr>
        <p:spPr>
          <a:xfrm rot="10800000" flipV="1">
            <a:off x="9013459" y="2903540"/>
            <a:ext cx="320591" cy="447241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1" idx="3"/>
            <a:endCxn id="18" idx="1"/>
          </p:cNvCxnSpPr>
          <p:nvPr/>
        </p:nvCxnSpPr>
        <p:spPr>
          <a:xfrm>
            <a:off x="4782135" y="2892441"/>
            <a:ext cx="2813634" cy="148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Elbow Connector 147"/>
          <p:cNvCxnSpPr>
            <a:stCxn id="108" idx="6"/>
            <a:endCxn id="10" idx="0"/>
          </p:cNvCxnSpPr>
          <p:nvPr/>
        </p:nvCxnSpPr>
        <p:spPr>
          <a:xfrm>
            <a:off x="5842704" y="1438028"/>
            <a:ext cx="764429" cy="698251"/>
          </a:xfrm>
          <a:prstGeom prst="bentConnector2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03" idx="6"/>
            <a:endCxn id="10" idx="1"/>
          </p:cNvCxnSpPr>
          <p:nvPr/>
        </p:nvCxnSpPr>
        <p:spPr>
          <a:xfrm flipV="1">
            <a:off x="5301203" y="2326588"/>
            <a:ext cx="984461" cy="527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0" idx="2"/>
            <a:endCxn id="15" idx="0"/>
          </p:cNvCxnSpPr>
          <p:nvPr/>
        </p:nvCxnSpPr>
        <p:spPr>
          <a:xfrm>
            <a:off x="6607133" y="2516897"/>
            <a:ext cx="0" cy="16856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2150301" y="1104644"/>
            <a:ext cx="5237157" cy="494673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9" name="Freeform 178"/>
          <p:cNvSpPr/>
          <p:nvPr/>
        </p:nvSpPr>
        <p:spPr>
          <a:xfrm>
            <a:off x="4110518" y="1221351"/>
            <a:ext cx="6321615" cy="4247709"/>
          </a:xfrm>
          <a:custGeom>
            <a:avLst/>
            <a:gdLst>
              <a:gd name="connsiteX0" fmla="*/ 6676961 w 11383973"/>
              <a:gd name="connsiteY0" fmla="*/ 6136 h 7769331"/>
              <a:gd name="connsiteX1" fmla="*/ 11383973 w 11383973"/>
              <a:gd name="connsiteY1" fmla="*/ 6136 h 7769331"/>
              <a:gd name="connsiteX2" fmla="*/ 11383973 w 11383973"/>
              <a:gd name="connsiteY2" fmla="*/ 7769331 h 7769331"/>
              <a:gd name="connsiteX3" fmla="*/ 0 w 11383973"/>
              <a:gd name="connsiteY3" fmla="*/ 7769331 h 7769331"/>
              <a:gd name="connsiteX4" fmla="*/ 0 w 11383973"/>
              <a:gd name="connsiteY4" fmla="*/ 4878845 h 7769331"/>
              <a:gd name="connsiteX5" fmla="*/ 3823297 w 11383973"/>
              <a:gd name="connsiteY5" fmla="*/ 4878845 h 7769331"/>
              <a:gd name="connsiteX6" fmla="*/ 3823297 w 11383973"/>
              <a:gd name="connsiteY6" fmla="*/ 6136 h 7769331"/>
              <a:gd name="connsiteX7" fmla="*/ 6769015 w 11383973"/>
              <a:gd name="connsiteY7" fmla="*/ 6136 h 7769331"/>
              <a:gd name="connsiteX8" fmla="*/ 7180188 w 11383973"/>
              <a:gd name="connsiteY8" fmla="*/ 0 h 776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3973" h="7769331">
                <a:moveTo>
                  <a:pt x="6676961" y="6136"/>
                </a:moveTo>
                <a:lnTo>
                  <a:pt x="11383973" y="6136"/>
                </a:lnTo>
                <a:lnTo>
                  <a:pt x="11383973" y="7769331"/>
                </a:lnTo>
                <a:lnTo>
                  <a:pt x="0" y="7769331"/>
                </a:lnTo>
                <a:lnTo>
                  <a:pt x="0" y="4878845"/>
                </a:lnTo>
                <a:lnTo>
                  <a:pt x="3823297" y="4878845"/>
                </a:lnTo>
                <a:lnTo>
                  <a:pt x="3823297" y="6136"/>
                </a:lnTo>
                <a:lnTo>
                  <a:pt x="6769015" y="6136"/>
                </a:lnTo>
                <a:lnTo>
                  <a:pt x="7180188" y="0"/>
                </a:lnTo>
              </a:path>
            </a:pathLst>
          </a:cu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0" name="TextBox 179"/>
          <p:cNvSpPr txBox="1"/>
          <p:nvPr/>
        </p:nvSpPr>
        <p:spPr>
          <a:xfrm>
            <a:off x="3731376" y="755310"/>
            <a:ext cx="2233304" cy="2482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13" dirty="0"/>
              <a:t>Monthly GIS Data Validation Workflow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208346" y="755310"/>
            <a:ext cx="2678938" cy="24820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13" dirty="0"/>
              <a:t>Quarterly GIS-MSAG-ALI Comparison Workflow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4087830" y="237333"/>
            <a:ext cx="4479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mbria" panose="02040503050406030204" pitchFamily="18" charset="0"/>
                <a:ea typeface="Cambria" panose="02040503050406030204" pitchFamily="18" charset="0"/>
              </a:rPr>
              <a:t>New Mexico 911 (NM911) Program GIS Data Workflow</a:t>
            </a:r>
          </a:p>
        </p:txBody>
      </p:sp>
      <p:cxnSp>
        <p:nvCxnSpPr>
          <p:cNvPr id="203" name="Elbow Connector 202"/>
          <p:cNvCxnSpPr>
            <a:stCxn id="7" idx="2"/>
            <a:endCxn id="9" idx="0"/>
          </p:cNvCxnSpPr>
          <p:nvPr/>
        </p:nvCxnSpPr>
        <p:spPr>
          <a:xfrm rot="16200000" flipH="1">
            <a:off x="9212247" y="2230192"/>
            <a:ext cx="287736" cy="68110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6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Providers were notified via e-mail each month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How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NM911 Data Portal https://portal.nm911.org/ 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When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1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15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of each month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Address points, Road centerlines, and Boundaries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Accepted data formats: Shapefiles (zipped or unzipped), File geodatabases (zipped)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1" y="1060259"/>
            <a:ext cx="5943600" cy="456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5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51" r="746" b="48896"/>
          <a:stretch/>
        </p:blipFill>
        <p:spPr>
          <a:xfrm>
            <a:off x="6906596" y="4283977"/>
            <a:ext cx="5069780" cy="2208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934" b="26122"/>
          <a:stretch/>
        </p:blipFill>
        <p:spPr>
          <a:xfrm>
            <a:off x="7122561" y="2112178"/>
            <a:ext cx="4637850" cy="1325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61C71-29E1-4B3C-BBB5-4C4C34ACC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24" y="1521681"/>
            <a:ext cx="6427535" cy="497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8A938-27EA-4D72-B19D-59C44EFF662F}"/>
              </a:ext>
            </a:extLst>
          </p:cNvPr>
          <p:cNvSpPr txBox="1"/>
          <p:nvPr/>
        </p:nvSpPr>
        <p:spPr>
          <a:xfrm>
            <a:off x="7066309" y="1441060"/>
            <a:ext cx="420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Acknowledgement if upload is a Success!</a:t>
            </a:r>
            <a:br>
              <a:rPr lang="en-US" dirty="0"/>
            </a:br>
            <a:r>
              <a:rPr lang="en-US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 email – We try not to SPAM your inbox!!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765A-311D-4182-AC36-56155388BB8B}"/>
              </a:ext>
            </a:extLst>
          </p:cNvPr>
          <p:cNvSpPr txBox="1"/>
          <p:nvPr/>
        </p:nvSpPr>
        <p:spPr>
          <a:xfrm>
            <a:off x="6906596" y="3907115"/>
            <a:ext cx="42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seen in the second half of each month.</a:t>
            </a:r>
          </a:p>
        </p:txBody>
      </p:sp>
    </p:spTree>
    <p:extLst>
      <p:ext uri="{BB962C8B-B14F-4D97-AF65-F5344CB8AC3E}">
        <p14:creationId xmlns:p14="http://schemas.microsoft.com/office/powerpoint/2010/main" val="24658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NM911 Data Portal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277" b="25448"/>
          <a:stretch/>
        </p:blipFill>
        <p:spPr>
          <a:xfrm>
            <a:off x="440492" y="1590414"/>
            <a:ext cx="2105025" cy="584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511" b="16813"/>
          <a:stretch/>
        </p:blipFill>
        <p:spPr>
          <a:xfrm>
            <a:off x="6536779" y="1293642"/>
            <a:ext cx="2126786" cy="569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79" y="1882961"/>
            <a:ext cx="5106415" cy="416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92" y="4176867"/>
            <a:ext cx="1866900" cy="542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92" y="4736164"/>
            <a:ext cx="5646769" cy="147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BE0ACA-8915-4200-8234-00A65D77A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92" y="2175032"/>
            <a:ext cx="5490289" cy="188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6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5321</TotalTime>
  <Words>2552</Words>
  <Application>Microsoft Office PowerPoint</Application>
  <PresentationFormat>Widescreen</PresentationFormat>
  <Paragraphs>375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Office Theme</vt:lpstr>
      <vt:lpstr>1_Office Theme</vt:lpstr>
      <vt:lpstr>New Mexico 911 Program</vt:lpstr>
      <vt:lpstr>Earth Data Analysis Center, The University of New Mexico’s Role</vt:lpstr>
      <vt:lpstr>GIS Data Upload Status as of March 2024</vt:lpstr>
      <vt:lpstr>GIS Data Model (Current/Legacy)</vt:lpstr>
      <vt:lpstr>NG9-1-1 GIS Data Layers</vt:lpstr>
      <vt:lpstr>PowerPoint Presentation</vt:lpstr>
      <vt:lpstr>Data Collection</vt:lpstr>
      <vt:lpstr>NM911 Data Portal</vt:lpstr>
      <vt:lpstr>NM911 Data Portal</vt:lpstr>
      <vt:lpstr>NM911 Data Portal</vt:lpstr>
      <vt:lpstr>NM911 Data Portal</vt:lpstr>
      <vt:lpstr>Data Conversion</vt:lpstr>
      <vt:lpstr>Data Assessment</vt:lpstr>
      <vt:lpstr>Data Assessment</vt:lpstr>
      <vt:lpstr>Data Analysis – Fishbone</vt:lpstr>
      <vt:lpstr>Fishbone Analysis</vt:lpstr>
      <vt:lpstr>Fishbone Analysis</vt:lpstr>
      <vt:lpstr>Fishbone Analysis</vt:lpstr>
      <vt:lpstr>Fishbone Analysis</vt:lpstr>
      <vt:lpstr>Data Reporting</vt:lpstr>
      <vt:lpstr>Data Correction – Exceptions</vt:lpstr>
      <vt:lpstr>Data Correction – Topology</vt:lpstr>
      <vt:lpstr>Data Correction – Address Points Examples</vt:lpstr>
      <vt:lpstr>Data Correction – Road Centerline Examples</vt:lpstr>
      <vt:lpstr>NM911 Master Database</vt:lpstr>
      <vt:lpstr>A Few Data Stats…</vt:lpstr>
      <vt:lpstr>GIS-MSAG-ALI Comparison</vt:lpstr>
      <vt:lpstr>GIS-MSAG-ALI Comparison</vt:lpstr>
      <vt:lpstr>GIS-MSAG-ALI Comparison</vt:lpstr>
      <vt:lpstr>GIS-MSAG Comparison</vt:lpstr>
      <vt:lpstr>GIS-MSAG Comparison – Interpreting Results</vt:lpstr>
      <vt:lpstr>GIS-MSAG Comparison – Interpreting Results</vt:lpstr>
      <vt:lpstr>GIS-MSAG Comparison – Interpreting Results</vt:lpstr>
      <vt:lpstr>GIS-MSAG Comparison – Interpreting Results</vt:lpstr>
      <vt:lpstr>GIS-MSAG Comparison – Interpreting Results</vt:lpstr>
      <vt:lpstr>GIS-ALI Comparison</vt:lpstr>
      <vt:lpstr>GIS-ALI Comparison – Interpreting Results</vt:lpstr>
      <vt:lpstr>GIS-ALI Comparison – Interpreting Results</vt:lpstr>
      <vt:lpstr>GIS-ALI Comparison – Interpreting Results</vt:lpstr>
      <vt:lpstr>NM911 Website</vt:lpstr>
      <vt:lpstr>NM911 ArcGIS Hub</vt:lpstr>
      <vt:lpstr>NMDPS CAD GIS Support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Mexico 911 Program</dc:title>
  <dc:creator>Sandeep Talasila</dc:creator>
  <cp:lastModifiedBy>Sandeep Talasila</cp:lastModifiedBy>
  <cp:revision>312</cp:revision>
  <dcterms:created xsi:type="dcterms:W3CDTF">2019-06-04T15:35:57Z</dcterms:created>
  <dcterms:modified xsi:type="dcterms:W3CDTF">2024-04-03T02:16:30Z</dcterms:modified>
</cp:coreProperties>
</file>