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9"/>
  </p:notesMasterIdLst>
  <p:sldIdLst>
    <p:sldId id="256" r:id="rId2"/>
    <p:sldId id="326" r:id="rId3"/>
    <p:sldId id="335" r:id="rId4"/>
    <p:sldId id="327" r:id="rId5"/>
    <p:sldId id="330" r:id="rId6"/>
    <p:sldId id="331" r:id="rId7"/>
    <p:sldId id="328" r:id="rId8"/>
    <p:sldId id="304" r:id="rId9"/>
    <p:sldId id="332" r:id="rId10"/>
    <p:sldId id="333" r:id="rId11"/>
    <p:sldId id="334" r:id="rId12"/>
    <p:sldId id="329" r:id="rId13"/>
    <p:sldId id="376" r:id="rId14"/>
    <p:sldId id="522" r:id="rId15"/>
    <p:sldId id="524" r:id="rId16"/>
    <p:sldId id="523" r:id="rId17"/>
    <p:sldId id="52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75559" autoAdjust="0"/>
  </p:normalViewPr>
  <p:slideViewPr>
    <p:cSldViewPr snapToGrid="0" showGuides="1">
      <p:cViewPr varScale="1">
        <p:scale>
          <a:sx n="86" d="100"/>
          <a:sy n="86" d="100"/>
        </p:scale>
        <p:origin x="1694" y="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48DB2-95E3-4BBE-82B2-CE1EAC713A2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4639C-FC1B-4DC1-ADE4-F9B58F1A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3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0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68D82-47DE-26F1-4745-726501322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EAA7A-E346-052A-8B5C-0021ACDC6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ACDE69-26D4-66A7-BF49-B8661997E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Storymap</a:t>
            </a:r>
            <a:r>
              <a:rPr lang="en-US" dirty="0"/>
              <a:t> – CTP</a:t>
            </a:r>
            <a:r>
              <a:rPr lang="en-US" baseline="0" dirty="0"/>
              <a:t> Best Practice 2015 about 2013 Flooding </a:t>
            </a:r>
            <a:r>
              <a:rPr lang="en-US" baseline="0" dirty="0" err="1"/>
              <a:t>Storymap</a:t>
            </a:r>
            <a:endParaRPr lang="en-US" baseline="0" dirty="0"/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Flows in NM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 Studies – Interactive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Resources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NFIP &amp; Debris Flows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Toolkits for Outreach &amp;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New Mexico Case Studies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70129-8CE6-179B-CD97-3A205E7A30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1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Silver City, Flooding Downtown, Image #148, Silver City Museum, 1915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A84A2-25E1-4C31-B4FE-5660B93F26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Photos, videos up to 4 minutes but one at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A84A2-25E1-4C31-B4FE-5660B93F26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04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NM Hazard Mitigation Plan as a guide and for project inspiration, along with the Idaho CTP Risk Portfolio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NFIP Coordinator &amp; CTP printed hard copes which have been distributed to local FPAs and Emergency Managers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7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8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9EA2A-2C50-5BDB-E4FF-2DF542FEB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0EAD1-4E09-1651-DFB3-FE53F5CAF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3212D-9C5B-5D2F-78A3-313196324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NFIP Coordinator &amp; CTP printed these and are distributing to communities FPA and Emergency Managers</a:t>
            </a:r>
          </a:p>
          <a:p>
            <a:endParaRPr lang="en-US" dirty="0"/>
          </a:p>
          <a:p>
            <a:r>
              <a:rPr lang="en-US" dirty="0"/>
              <a:t>Landslide</a:t>
            </a:r>
            <a:r>
              <a:rPr lang="en-US" baseline="0" dirty="0"/>
              <a:t> info – Bureau of Geology Maps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84505-075B-7096-D826-00792CB2DA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570B4-A80A-B1A5-A436-4E1D40963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66385-E6CE-5A37-67C1-456BA2247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7BE8D-EC08-8777-6CC4-A80126F0F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Landslide</a:t>
            </a:r>
            <a:r>
              <a:rPr lang="en-US" baseline="0" dirty="0"/>
              <a:t> info – Bureau of Geology Maps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9C191-7B1A-82EE-0FE5-024B0FBFD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7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MapMod</a:t>
            </a:r>
            <a:r>
              <a:rPr lang="en-US" baseline="0" dirty="0"/>
              <a:t> – 10 counties not digitized, 6 had no floodplain mapping conducted. 2 converted to by letter from HUD flood hazard boundary maps.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has never been mapped and five have only a single community within the county that was mapped.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Scanned and digitized FIRM/FHBM data. Created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 application added Community Institutions –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schools, fire stations, libraries, community centers, etc. Low water crossing info if available.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counties provided parcel data.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 counties with no GIS software or staff.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 CTP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Best Practices.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9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Storymap</a:t>
            </a:r>
            <a:r>
              <a:rPr lang="en-US" dirty="0"/>
              <a:t> 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Flows in NM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 Studies – Interactive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Resources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NFIP &amp; Debris Flows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Toolkits for Outreach &amp;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New Mexico Case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4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9F93F-FEE7-D159-8E9C-576CC871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3D7F8D-C77F-076D-7333-2C5A8AD5C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05D6AD-3ADD-8509-B3A4-D8FDD8F3C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Storymap</a:t>
            </a:r>
            <a:r>
              <a:rPr lang="en-US" dirty="0"/>
              <a:t> – CTP</a:t>
            </a:r>
            <a:r>
              <a:rPr lang="en-US" baseline="0" dirty="0"/>
              <a:t> Best Practice 2015 about 2013 Flooding </a:t>
            </a:r>
            <a:r>
              <a:rPr lang="en-US" baseline="0" dirty="0" err="1"/>
              <a:t>Storymap</a:t>
            </a:r>
            <a:endParaRPr lang="en-US" baseline="0" dirty="0"/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Flows in NM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 Studies – Interactive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Resources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NFIP &amp; Debris Flows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Toolkits for Outreach &amp;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New Mexico Case Studies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B4775-0CD5-83DE-FF31-CBC3300E1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8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34462-86A9-7BE5-29CA-55A36E42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0CC36-2DA2-C7A0-89AB-23196474C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EE52D-F4F1-C756-8FD6-23A960835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Storymap</a:t>
            </a:r>
            <a:r>
              <a:rPr lang="en-US" dirty="0"/>
              <a:t> – CTP</a:t>
            </a:r>
            <a:r>
              <a:rPr lang="en-US" baseline="0" dirty="0"/>
              <a:t> Best Practice 2015 about 2013 Flooding </a:t>
            </a:r>
            <a:r>
              <a:rPr lang="en-US" baseline="0" dirty="0" err="1"/>
              <a:t>Storymap</a:t>
            </a:r>
            <a:endParaRPr lang="en-US" baseline="0" dirty="0"/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Flows in NM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Debris Flow Studies – Interactive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Resources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NFIP &amp; Debris Flows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Toolkits for Outreach &amp;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New Mexico Case Studies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F3432-8E7B-5D20-954F-162DFFCE4B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639C-FC1B-4DC1-ADE4-F9B58F1AD7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24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28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1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6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7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676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5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0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7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6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9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3E70332-B257-46EF-99DF-A328059794B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1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cg.is/yGju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rcg.is/yGjua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rcg.is/yGjua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cg.is/yLnLX" TargetMode="Externa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arcg.is/yGjua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cg.is/yGju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968248"/>
          </a:xfrm>
        </p:spPr>
        <p:txBody>
          <a:bodyPr/>
          <a:lstStyle/>
          <a:p>
            <a:r>
              <a:rPr lang="en-US" dirty="0"/>
              <a:t>New Mexico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5904AB9A-43E8-3635-CFC4-A9579D2D2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150" y="1917641"/>
            <a:ext cx="7063740" cy="1691640"/>
          </a:xfrm>
        </p:spPr>
        <p:txBody>
          <a:bodyPr/>
          <a:lstStyle/>
          <a:p>
            <a:r>
              <a:rPr lang="en-US" dirty="0"/>
              <a:t>CTP GIS 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20" y="6238593"/>
            <a:ext cx="2171700" cy="542925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15741" y="5324596"/>
            <a:ext cx="4569432" cy="77445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50"/>
              </a:spcBef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Shawn L. Penman, PhD, CFM, GISP</a:t>
            </a:r>
          </a:p>
          <a:p>
            <a:pPr algn="l">
              <a:lnSpc>
                <a:spcPct val="100000"/>
              </a:lnSpc>
              <a:spcBef>
                <a:spcPts val="450"/>
              </a:spcBef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Earth Data Analysis Center, University of New Mexico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47" y="6281487"/>
            <a:ext cx="1287712" cy="457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448" y="6281487"/>
            <a:ext cx="444853" cy="4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1311-C725-1583-CE1C-5BD84C06B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BDA6B3-1EA2-9A65-743D-60A87ECE2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74" y="67929"/>
            <a:ext cx="7362463" cy="62270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6C8B-78A2-9FCD-E6F1-AB4B009F97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411913"/>
            <a:ext cx="7337425" cy="387350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Debris Flow Application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530E67-4FD3-A450-F1B1-96C9BED957E5}"/>
              </a:ext>
            </a:extLst>
          </p:cNvPr>
          <p:cNvSpPr/>
          <p:nvPr/>
        </p:nvSpPr>
        <p:spPr>
          <a:xfrm>
            <a:off x="7125499" y="643072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http://arcg.is/yGjua</a:t>
            </a:r>
          </a:p>
        </p:txBody>
      </p:sp>
    </p:spTree>
    <p:extLst>
      <p:ext uri="{BB962C8B-B14F-4D97-AF65-F5344CB8AC3E}">
        <p14:creationId xmlns:p14="http://schemas.microsoft.com/office/powerpoint/2010/main" val="95267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20DE-8F00-5639-63CE-71CF7B043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F7DB6-1A3D-BB65-2ECA-B6DA8139F9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411913"/>
            <a:ext cx="7337425" cy="38735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Debris Flow Application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F98DB292-57D1-FEEF-78FA-B51D7C2B7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" y="54548"/>
            <a:ext cx="7360920" cy="6179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29A10-C981-74DC-D302-4B2235E3E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74" y="83306"/>
            <a:ext cx="7360920" cy="61523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CADCAC-824F-7515-59C3-053615C50644}"/>
              </a:ext>
            </a:extLst>
          </p:cNvPr>
          <p:cNvSpPr/>
          <p:nvPr/>
        </p:nvSpPr>
        <p:spPr>
          <a:xfrm>
            <a:off x="7125499" y="643072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http://arcg.is/yGjua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CB44E-E645-6F04-14EC-3FF6D080A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74" y="67929"/>
            <a:ext cx="7362463" cy="6227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776B1-BBFE-D407-9727-BDC0FBBE0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074" y="67929"/>
            <a:ext cx="7223760" cy="61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3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a forest&#10;&#10;Description automatically generated">
            <a:extLst>
              <a:ext uri="{FF2B5EF4-FFF2-40B4-BE49-F238E27FC236}">
                <a16:creationId xmlns:a16="http://schemas.microsoft.com/office/drawing/2014/main" id="{72BD4E28-1FA1-3C4C-EDA8-8AE757BE7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91"/>
            <a:ext cx="9144000" cy="559821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5578D3-C877-56FD-0BAB-9327B3C7B1E5}"/>
              </a:ext>
            </a:extLst>
          </p:cNvPr>
          <p:cNvSpPr txBox="1">
            <a:spLocks/>
          </p:cNvSpPr>
          <p:nvPr/>
        </p:nvSpPr>
        <p:spPr>
          <a:xfrm>
            <a:off x="0" y="6412706"/>
            <a:ext cx="7337425" cy="387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tx1"/>
              </a:buClr>
              <a:buFont typeface="Wingdings" pitchFamily="2" charset="2"/>
              <a:buChar char="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861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006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151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345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0385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175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5465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3"/>
              </a:rPr>
              <a:t>Debris Flow Application</a:t>
            </a:r>
            <a:endParaRPr lang="en-US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B81BA-62AC-8C1F-A2EF-7C18D5D5CD30}"/>
              </a:ext>
            </a:extLst>
          </p:cNvPr>
          <p:cNvSpPr/>
          <p:nvPr/>
        </p:nvSpPr>
        <p:spPr>
          <a:xfrm>
            <a:off x="7125499" y="643072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http://arcg.is/yGjua</a:t>
            </a:r>
          </a:p>
        </p:txBody>
      </p:sp>
    </p:spTree>
    <p:extLst>
      <p:ext uri="{BB962C8B-B14F-4D97-AF65-F5344CB8AC3E}">
        <p14:creationId xmlns:p14="http://schemas.microsoft.com/office/powerpoint/2010/main" val="149275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Region 6– Special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3" y="2534542"/>
            <a:ext cx="2315874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57" y="2534542"/>
            <a:ext cx="1453798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12" y="2534542"/>
            <a:ext cx="2012443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21211"/>
          <a:stretch/>
        </p:blipFill>
        <p:spPr>
          <a:xfrm>
            <a:off x="6642876" y="2534542"/>
            <a:ext cx="2224678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25874" r="941" b="4748"/>
          <a:stretch/>
        </p:blipFill>
        <p:spPr>
          <a:xfrm>
            <a:off x="0" y="5007676"/>
            <a:ext cx="9144000" cy="99307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-79744" y="3712092"/>
            <a:ext cx="786809" cy="3189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2C59A-F6E5-3534-1B24-7550B8FB8EE1}"/>
              </a:ext>
            </a:extLst>
          </p:cNvPr>
          <p:cNvSpPr txBox="1"/>
          <p:nvPr/>
        </p:nvSpPr>
        <p:spPr>
          <a:xfrm>
            <a:off x="707065" y="1934142"/>
            <a:ext cx="665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ArcGIS tool to extract building footprints from lidar .las files</a:t>
            </a:r>
          </a:p>
        </p:txBody>
      </p:sp>
    </p:spTree>
    <p:extLst>
      <p:ext uri="{BB962C8B-B14F-4D97-AF65-F5344CB8AC3E}">
        <p14:creationId xmlns:p14="http://schemas.microsoft.com/office/powerpoint/2010/main" val="15222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604ABC-3AE8-04E2-418D-584E81D511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Mexico Community Flooding Database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5A111E-7759-EF33-637C-3C55F5EC0E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Collect photos and/or videos showing flooding in the State of New Mexico</a:t>
            </a:r>
          </a:p>
        </p:txBody>
      </p:sp>
      <p:pic>
        <p:nvPicPr>
          <p:cNvPr id="7" name="Picture 6" descr="A flooded street with people standing on it&#10;&#10;Description automatically generated">
            <a:extLst>
              <a:ext uri="{FF2B5EF4-FFF2-40B4-BE49-F238E27FC236}">
                <a16:creationId xmlns:a16="http://schemas.microsoft.com/office/drawing/2014/main" id="{4C242469-7151-6A83-DCA0-C8282AEC9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752725" cy="172402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1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283403-597F-B245-E3F5-B6443D55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– Survey123 Form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E2AF34-6523-B183-9B72-5FBC52CC28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245" y="1828800"/>
            <a:ext cx="3274547" cy="4351338"/>
          </a:xfr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8D2779-EEE5-6E78-5918-827EBE7009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4225" y="1943746"/>
            <a:ext cx="3360738" cy="4121445"/>
          </a:xfr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D42A74-A283-856F-3584-AA96969456B7}"/>
              </a:ext>
            </a:extLst>
          </p:cNvPr>
          <p:cNvSpPr txBox="1"/>
          <p:nvPr/>
        </p:nvSpPr>
        <p:spPr>
          <a:xfrm>
            <a:off x="381000" y="6307574"/>
            <a:ext cx="4575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 tooltip="https://arcg.is/ylnlx"/>
              </a:rPr>
              <a:t>https://arcg.is/yLnLX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88D1-3898-65D7-ECA1-F74B5BAC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Encuesta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español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72800012-4ECA-BB7B-3181-03BAE76D9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44" y="1828800"/>
            <a:ext cx="3211249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0C9643-B7A8-BA96-0616-B9C0F1A490B4}"/>
              </a:ext>
            </a:extLst>
          </p:cNvPr>
          <p:cNvSpPr txBox="1"/>
          <p:nvPr/>
        </p:nvSpPr>
        <p:spPr>
          <a:xfrm>
            <a:off x="393700" y="643255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 in Spanish also</a:t>
            </a:r>
          </a:p>
        </p:txBody>
      </p:sp>
    </p:spTree>
    <p:extLst>
      <p:ext uri="{BB962C8B-B14F-4D97-AF65-F5344CB8AC3E}">
        <p14:creationId xmlns:p14="http://schemas.microsoft.com/office/powerpoint/2010/main" val="25869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EF18-B689-13FC-9F84-7D07006D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60" y="-167640"/>
            <a:ext cx="7269480" cy="1325562"/>
          </a:xfrm>
        </p:spPr>
        <p:txBody>
          <a:bodyPr/>
          <a:lstStyle/>
          <a:p>
            <a:r>
              <a:rPr lang="en-US" dirty="0"/>
              <a:t>Flooding Web-App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67548-613B-469C-A1F4-AD676600C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1316672"/>
            <a:ext cx="5596523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B3EC-8B54-8BB4-CA8F-4C09084D7E74}"/>
              </a:ext>
            </a:extLst>
          </p:cNvPr>
          <p:cNvSpPr txBox="1"/>
          <p:nvPr/>
        </p:nvSpPr>
        <p:spPr>
          <a:xfrm>
            <a:off x="1295400" y="6295917"/>
            <a:ext cx="4575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http://tinyurl.com/msrj844j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CA0D9-483B-4525-C9A7-8B8D09E106D0}"/>
              </a:ext>
            </a:extLst>
          </p:cNvPr>
          <p:cNvSpPr txBox="1"/>
          <p:nvPr/>
        </p:nvSpPr>
        <p:spPr>
          <a:xfrm>
            <a:off x="503575" y="5826760"/>
            <a:ext cx="718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and videos appear in gallery, can right click and download</a:t>
            </a:r>
          </a:p>
        </p:txBody>
      </p:sp>
    </p:spTree>
    <p:extLst>
      <p:ext uri="{BB962C8B-B14F-4D97-AF65-F5344CB8AC3E}">
        <p14:creationId xmlns:p14="http://schemas.microsoft.com/office/powerpoint/2010/main" val="17044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90" y="2072718"/>
            <a:ext cx="4023360" cy="2605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Multi-Hazard Risk Portfolio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4" y="1929843"/>
            <a:ext cx="4025509" cy="26083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64" y="4148416"/>
            <a:ext cx="4023360" cy="2603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767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F88295-1498-B3D4-058D-D5658369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Multi-Hazard Risk Portfolio (MHRP 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B5E037-3C35-1832-F4F7-BD69E16AC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Statewide, watershed based risk assessment</a:t>
            </a:r>
          </a:p>
          <a:p>
            <a:pPr lvl="1"/>
            <a:r>
              <a:rPr lang="en-US" dirty="0"/>
              <a:t>Hazard Analysis by HUC-8 (85 watersheds)</a:t>
            </a:r>
          </a:p>
          <a:p>
            <a:r>
              <a:rPr lang="en-US" dirty="0"/>
              <a:t>Watershed Description</a:t>
            </a:r>
          </a:p>
          <a:p>
            <a:pPr lvl="1"/>
            <a:r>
              <a:rPr lang="en-US" dirty="0"/>
              <a:t>Lidar Availability, Counties, Communities Tribal Nations, </a:t>
            </a:r>
          </a:p>
          <a:p>
            <a:pPr lvl="1"/>
            <a:r>
              <a:rPr lang="en-US" dirty="0"/>
              <a:t>Flood Statistics – population, area, land ownership, CNMS, NFIP</a:t>
            </a:r>
          </a:p>
          <a:p>
            <a:pPr lvl="1"/>
            <a:r>
              <a:rPr lang="en-US" dirty="0"/>
              <a:t>Wildfire Statistics – wildfire risk, past wildfires, wildland urban interface, communities at risk from wildland fire, Nature Conservancy HUC-12 At-risk watershed rankings, vegetation treatment data, debris flow modeling</a:t>
            </a:r>
          </a:p>
          <a:p>
            <a:pPr lvl="1"/>
            <a:r>
              <a:rPr lang="en-US" dirty="0"/>
              <a:t>Landslide Statistics – rockfall susceptibility, landslide susceptibility, landslide deposit information </a:t>
            </a:r>
          </a:p>
          <a:p>
            <a:r>
              <a:rPr lang="en-US" dirty="0"/>
              <a:t>Flood Risk prioritization</a:t>
            </a:r>
          </a:p>
          <a:p>
            <a:pPr lvl="1"/>
            <a:r>
              <a:rPr lang="en-US" dirty="0"/>
              <a:t> These criteria include: Population At Risk, Area of Non-Federal Land, Essential Facilities At Risk, Dam Hazard Potential, Subject Matter Expertise</a:t>
            </a:r>
          </a:p>
          <a:p>
            <a:r>
              <a:rPr lang="en-US" dirty="0"/>
              <a:t>Wildfire Risk Prioritization</a:t>
            </a:r>
          </a:p>
          <a:p>
            <a:pPr lvl="1"/>
            <a:r>
              <a:rPr lang="en-US" dirty="0"/>
              <a:t>These criteria include: Watershed Population, Structures in the Wildland Urban Interface, Wildfire Risk Score</a:t>
            </a:r>
          </a:p>
          <a:p>
            <a:r>
              <a:rPr lang="en-US" dirty="0"/>
              <a:t>Landslide Risk Prioritization</a:t>
            </a:r>
          </a:p>
          <a:p>
            <a:pPr lvl="1"/>
            <a:r>
              <a:rPr lang="en-US" dirty="0"/>
              <a:t>rockfall susceptibility, landslide susceptibility, landslide deposit information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38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5"/>
            <a:ext cx="9144000" cy="5916613"/>
          </a:xfrm>
        </p:spPr>
      </p:pic>
    </p:spTree>
    <p:extLst>
      <p:ext uri="{BB962C8B-B14F-4D97-AF65-F5344CB8AC3E}">
        <p14:creationId xmlns:p14="http://schemas.microsoft.com/office/powerpoint/2010/main" val="24953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3FDE-E007-03F2-2A26-9EF4A6705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3B664C-1254-DE77-E65A-4F306D06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7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52412-1715-5EC6-AA23-EAD22F32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B8DBC7-582A-7817-EAE9-B8EAB12AE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7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Web Maps for counties with no maps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2821" y="1828800"/>
            <a:ext cx="5793495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5" y="2017564"/>
            <a:ext cx="4078477" cy="4572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48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411913"/>
            <a:ext cx="7337425" cy="38735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Debris Flow Application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" y="54548"/>
            <a:ext cx="7360920" cy="6179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74" y="83306"/>
            <a:ext cx="7360920" cy="61523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25499" y="643072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http://arcg.is/yGjua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74" y="67929"/>
            <a:ext cx="7362463" cy="6227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074" y="67929"/>
            <a:ext cx="7223760" cy="6140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074" y="85947"/>
            <a:ext cx="7360920" cy="63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7FBE9-BB39-D592-1FE7-D4DC2E642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A8F29-3F02-6BD9-5B20-4886793D7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74" y="83306"/>
            <a:ext cx="7360920" cy="61523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57148-8BDC-2D22-D870-88FBC44137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411913"/>
            <a:ext cx="7337425" cy="387350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Debris Flow Application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71739E-EB52-02A8-4E50-21E2BB875955}"/>
              </a:ext>
            </a:extLst>
          </p:cNvPr>
          <p:cNvSpPr/>
          <p:nvPr/>
        </p:nvSpPr>
        <p:spPr>
          <a:xfrm>
            <a:off x="7125499" y="643072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http://arcg.is/yGjua</a:t>
            </a:r>
          </a:p>
        </p:txBody>
      </p:sp>
    </p:spTree>
    <p:extLst>
      <p:ext uri="{BB962C8B-B14F-4D97-AF65-F5344CB8AC3E}">
        <p14:creationId xmlns:p14="http://schemas.microsoft.com/office/powerpoint/2010/main" val="1393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8313</TotalTime>
  <Words>652</Words>
  <Application>Microsoft Office PowerPoint</Application>
  <PresentationFormat>On-screen Show (4:3)</PresentationFormat>
  <Paragraphs>109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Schoolbook</vt:lpstr>
      <vt:lpstr>Wingdings 2</vt:lpstr>
      <vt:lpstr>View</vt:lpstr>
      <vt:lpstr>New Mexico</vt:lpstr>
      <vt:lpstr>Multi-Hazard Risk Portfolio</vt:lpstr>
      <vt:lpstr>Multi-Hazard Risk Portfolio (MHRP )</vt:lpstr>
      <vt:lpstr>PowerPoint Presentation</vt:lpstr>
      <vt:lpstr>PowerPoint Presentation</vt:lpstr>
      <vt:lpstr>PowerPoint Presentation</vt:lpstr>
      <vt:lpstr>Web Maps for counties with no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 6– Special Project</vt:lpstr>
      <vt:lpstr>New Mexico Community Flooding Database</vt:lpstr>
      <vt:lpstr>Survey – Survey123 Form</vt:lpstr>
      <vt:lpstr>Encuesta en español</vt:lpstr>
      <vt:lpstr>Flooding Web-App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Online Mapping</dc:title>
  <dc:creator>Sandeep Talasila</dc:creator>
  <cp:lastModifiedBy>Shawn Penman</cp:lastModifiedBy>
  <cp:revision>385</cp:revision>
  <dcterms:created xsi:type="dcterms:W3CDTF">2018-11-01T17:07:29Z</dcterms:created>
  <dcterms:modified xsi:type="dcterms:W3CDTF">2024-03-01T23:37:43Z</dcterms:modified>
</cp:coreProperties>
</file>